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617" r:id="rId2"/>
    <p:sldId id="1036" r:id="rId3"/>
    <p:sldId id="1049" r:id="rId4"/>
    <p:sldId id="1050" r:id="rId5"/>
    <p:sldId id="1051" r:id="rId6"/>
    <p:sldId id="1052" r:id="rId7"/>
    <p:sldId id="746" r:id="rId8"/>
    <p:sldId id="747" r:id="rId9"/>
    <p:sldId id="1043" r:id="rId10"/>
    <p:sldId id="1046" r:id="rId11"/>
    <p:sldId id="1047" r:id="rId12"/>
    <p:sldId id="1048" r:id="rId13"/>
    <p:sldId id="1039" r:id="rId14"/>
    <p:sldId id="105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роектный офис" initials="По" lastIdx="1" clrIdx="0">
    <p:extLst>
      <p:ext uri="{19B8F6BF-5375-455C-9EA6-DF929625EA0E}">
        <p15:presenceInfo xmlns:p15="http://schemas.microsoft.com/office/powerpoint/2012/main" userId="Проектный офис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70AD47"/>
    <a:srgbClr val="E5A661"/>
    <a:srgbClr val="28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875748690016584E-2"/>
          <c:y val="8.047373080195612E-2"/>
          <c:w val="0.91715710706925035"/>
          <c:h val="0.840437579234684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28BD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85-45D8-AFE8-9A992DD4AED4}"/>
              </c:ext>
            </c:extLst>
          </c:dPt>
          <c:dPt>
            <c:idx val="1"/>
            <c:bubble3D val="0"/>
            <c:spPr>
              <a:solidFill>
                <a:srgbClr val="E5A66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85-45D8-AFE8-9A992DD4AE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0E-4252-9486-8FAD620F8D8C}"/>
              </c:ext>
            </c:extLst>
          </c:dPt>
          <c:dPt>
            <c:idx val="3"/>
            <c:bubble3D val="0"/>
            <c:spPr>
              <a:solidFill>
                <a:srgbClr val="FFF2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685-45D8-AFE8-9A992DD4AED4}"/>
              </c:ext>
            </c:extLst>
          </c:dPt>
          <c:dPt>
            <c:idx val="4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685-45D8-AFE8-9A992DD4AED4}"/>
              </c:ext>
            </c:extLst>
          </c:dPt>
          <c:cat>
            <c:strRef>
              <c:f>Лист1!$A$2:$A$6</c:f>
              <c:strCache>
                <c:ptCount val="5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788.22</c:v>
                </c:pt>
                <c:pt idx="1">
                  <c:v>53.024999999999999</c:v>
                </c:pt>
                <c:pt idx="2">
                  <c:v>6.6000000000000003E-2</c:v>
                </c:pt>
                <c:pt idx="3">
                  <c:v>243.33600000000001</c:v>
                </c:pt>
                <c:pt idx="4">
                  <c:v>15.868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85-45D8-AFE8-9A992DD4A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6T12:12:19.335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8785-B017-4402-8907-506AB19AECCB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9E545-9E92-4969-B5BA-2A1CA8EE9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0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1DF5C-D4E1-4004-9E2D-B3B4AA9713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876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1DF5C-D4E1-4004-9E2D-B3B4AA9713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1DF5C-D4E1-4004-9E2D-B3B4AA9713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920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1DF5C-D4E1-4004-9E2D-B3B4AA9713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25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B41C4-92AD-4524-9CB8-32202C7D4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121BDC-3359-4025-B516-81FD4049C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1397E2-0D48-4028-B5A2-FA7DD00D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F3EB-8786-4FDD-9BBF-2A76E77AAD03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3F469E-C4FD-400C-BE7C-468B1DA3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8D9D04-3436-45FA-80C1-B05C0AAD9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8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02948-034D-4E74-A6F6-41F3EFF97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E90322-6510-43CE-BCD5-1421E6090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0D22D8-C988-4B36-89F6-221CA41A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165-6B3C-4A37-9757-EB03BD859AE6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6C62C7-9E41-4ECE-BD39-BA7B38E1F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EEB1E7-BC4D-46EB-B722-B2EF2097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4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39AAA7F-495A-4AAC-9AB7-5C7526435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0280DD-CF16-4291-9FBB-24185C6BF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ACDC94-CE65-42D3-B783-7429A179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F34-7DCB-4BDC-9BD9-5751840DF023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F12073-2F2F-4190-A1BE-D678C6F8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AE9250-77FB-467E-B0FB-D7A47335D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17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BD6BA-8ABB-43A9-8505-96FAF00E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26663D-C5E5-43FC-A94C-FA836D400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253331"/>
            <a:ext cx="10515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D4F92D-C8D2-433A-8509-2E01C87CB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99D-40BD-4105-9A3B-B373E0DD6751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088768-1012-4D85-9978-B74E11BBE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5602" y="4748931"/>
            <a:ext cx="41148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6B09F2-8800-4E11-912D-BBF9C4D2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99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90223-3C2C-4B4C-8F1C-BFC913D0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7F1339-C9C8-48BB-9749-D25CB1644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0CAB36-F07D-4EB1-997D-966A9E6E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3771-570B-4918-BD1D-52A65DBF804B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A08520-91DC-4C29-9EAD-1535CEBE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A2651-E6AE-4465-9F49-E4834CA0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0DA9D-4833-4E40-90CB-7BF0E244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294851-6667-4F86-81C6-789D86B26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E07796-C4B0-47A4-A1A9-BF0DF133F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0229C6-7F28-46B0-A455-8BB35FA5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30B9-7A5F-4943-91F3-9B1575E3D6D4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71E94E-11B0-4A94-BF06-2888E110F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C3154D-ED3A-419C-B955-A0F51D06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6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35A05-776C-47DC-9329-7C2E4190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13BBF1-66B4-48FE-9EC6-533B1E6BE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F9F878-29E1-488F-82ED-887D65CF6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2D4BE7-23AB-4788-87AD-C8D788CA4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CEA2611-E5E1-446E-9D6D-57CA52021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CB5A76-6831-4604-BE0E-18C8DA42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ADC6-280E-4920-970A-A2643DE20E50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68CC3AE-113C-4E8D-9022-DEBA0E3A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825150-6676-45C5-BE43-AC001B01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14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01E8C-D1E9-48BB-9733-A65DB3F1D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27748F-D54B-4B1D-8909-1E174E0B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3BF5-34A6-4BDD-9543-0BEABE92E72E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7D9651-7951-4A87-8464-F8467DCD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30EC4D-E06B-4917-B848-FD0648E0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0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260F3C-22E2-4CCA-BE35-E78ED8AB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0E4F-2E2D-4DE8-9F9B-9386564E7615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D1AD13-5DBC-46AE-BD19-C99C96A7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C48D04-0E50-4229-BD84-2B9EAC90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98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53018-9C07-4ED0-868F-90057524B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308C3-4BA8-4EC2-8525-CCFB8D2DC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9C5333-EA67-460A-BC42-8AC21C304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9AB334-A8F1-4670-8C9E-7D7C2408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C90C-C537-450B-BD44-A5BA2720C44C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101898-639C-4130-B4EB-2E081960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23A8A9-42AC-450E-AB42-08FA39674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95A440-2445-4A91-9560-33CC344D4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B3CD27-2758-40E3-BB67-42E22B1F8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98B7ED-FE2F-4958-B846-8A3A17F1A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E926A0-B9FB-4913-B30D-171E2867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5059-9768-47FB-B156-DBE6C3086890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4C6DFF-D938-48E7-B4FB-A39C2B23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595972-ABDD-48C2-87D2-6A282C537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5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422D7-B36A-4533-B39D-930FEA16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9CFC37-32A5-498A-9CB0-FFF5CF062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3CF4C9-8E59-4074-ADAC-1A6F3667A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9EFA4-DB3B-4B12-AD81-D7102E741358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85EB37-9FF9-4AD0-A52F-2E3A5411D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2F2FC6-2C04-43DD-983B-7CA029214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6A98-B6C9-4FE0-92A2-10397A8B8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2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18" Type="http://schemas.openxmlformats.org/officeDocument/2006/relationships/image" Target="../media/image9.png"/><Relationship Id="rId3" Type="http://schemas.microsoft.com/office/2007/relationships/hdphoto" Target="../media/hdphoto1.wdp"/><Relationship Id="rId21" Type="http://schemas.microsoft.com/office/2007/relationships/hdphoto" Target="../media/hdphoto10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microsoft.com/office/2007/relationships/hdphoto" Target="../media/hdphoto8.wdp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5.png"/><Relationship Id="rId19" Type="http://schemas.microsoft.com/office/2007/relationships/hdphoto" Target="../media/hdphoto9.wdp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22.png"/><Relationship Id="rId5" Type="http://schemas.openxmlformats.org/officeDocument/2006/relationships/image" Target="../media/image9.png"/><Relationship Id="rId10" Type="http://schemas.openxmlformats.org/officeDocument/2006/relationships/image" Target="../media/image24.jpeg"/><Relationship Id="rId4" Type="http://schemas.microsoft.com/office/2007/relationships/hdphoto" Target="../media/hdphoto21.wdp"/><Relationship Id="rId9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9.png"/><Relationship Id="rId7" Type="http://schemas.microsoft.com/office/2007/relationships/hdphoto" Target="../media/hdphoto22.wdp"/><Relationship Id="rId12" Type="http://schemas.openxmlformats.org/officeDocument/2006/relationships/image" Target="../media/image3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23.png"/><Relationship Id="rId5" Type="http://schemas.openxmlformats.org/officeDocument/2006/relationships/image" Target="../media/image33.png"/><Relationship Id="rId10" Type="http://schemas.openxmlformats.org/officeDocument/2006/relationships/image" Target="../media/image22.png"/><Relationship Id="rId4" Type="http://schemas.openxmlformats.org/officeDocument/2006/relationships/image" Target="../media/image6.png"/><Relationship Id="rId9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12.png"/><Relationship Id="rId7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11" Type="http://schemas.microsoft.com/office/2007/relationships/hdphoto" Target="../media/hdphoto9.wdp"/><Relationship Id="rId5" Type="http://schemas.openxmlformats.org/officeDocument/2006/relationships/image" Target="../media/image23.png"/><Relationship Id="rId10" Type="http://schemas.openxmlformats.org/officeDocument/2006/relationships/image" Target="../media/image9.png"/><Relationship Id="rId4" Type="http://schemas.microsoft.com/office/2007/relationships/hdphoto" Target="../media/hdphoto18.wdp"/><Relationship Id="rId9" Type="http://schemas.openxmlformats.org/officeDocument/2006/relationships/image" Target="../media/image4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8.png"/><Relationship Id="rId18" Type="http://schemas.microsoft.com/office/2007/relationships/hdphoto" Target="../media/hdphoto13.wdp"/><Relationship Id="rId26" Type="http://schemas.microsoft.com/office/2007/relationships/hdphoto" Target="../media/hdphoto5.wdp"/><Relationship Id="rId3" Type="http://schemas.openxmlformats.org/officeDocument/2006/relationships/image" Target="../media/image11.png"/><Relationship Id="rId21" Type="http://schemas.openxmlformats.org/officeDocument/2006/relationships/image" Target="../media/image19.png"/><Relationship Id="rId7" Type="http://schemas.microsoft.com/office/2007/relationships/hdphoto" Target="../media/hdphoto11.wdp"/><Relationship Id="rId12" Type="http://schemas.openxmlformats.org/officeDocument/2006/relationships/image" Target="../media/image16.png"/><Relationship Id="rId17" Type="http://schemas.openxmlformats.org/officeDocument/2006/relationships/image" Target="../media/image17.png"/><Relationship Id="rId25" Type="http://schemas.openxmlformats.org/officeDocument/2006/relationships/image" Target="../media/image5.png"/><Relationship Id="rId2" Type="http://schemas.openxmlformats.org/officeDocument/2006/relationships/chart" Target="../charts/chart1.xml"/><Relationship Id="rId16" Type="http://schemas.microsoft.com/office/2007/relationships/hdphoto" Target="../media/hdphoto6.wdp"/><Relationship Id="rId20" Type="http://schemas.microsoft.com/office/2007/relationships/hdphoto" Target="../media/hdphoto14.wdp"/><Relationship Id="rId29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microsoft.com/office/2007/relationships/hdphoto" Target="../media/hdphoto9.wdp"/><Relationship Id="rId24" Type="http://schemas.microsoft.com/office/2007/relationships/hdphoto" Target="../media/hdphoto16.wdp"/><Relationship Id="rId5" Type="http://schemas.openxmlformats.org/officeDocument/2006/relationships/image" Target="../media/image13.png"/><Relationship Id="rId15" Type="http://schemas.openxmlformats.org/officeDocument/2006/relationships/image" Target="../media/image6.png"/><Relationship Id="rId23" Type="http://schemas.openxmlformats.org/officeDocument/2006/relationships/image" Target="../media/image20.png"/><Relationship Id="rId28" Type="http://schemas.microsoft.com/office/2007/relationships/hdphoto" Target="../media/hdphoto7.wdp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microsoft.com/office/2007/relationships/hdphoto" Target="../media/hdphoto12.wdp"/><Relationship Id="rId14" Type="http://schemas.microsoft.com/office/2007/relationships/hdphoto" Target="../media/hdphoto8.wdp"/><Relationship Id="rId22" Type="http://schemas.microsoft.com/office/2007/relationships/hdphoto" Target="../media/hdphoto15.wdp"/><Relationship Id="rId27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8.png"/><Relationship Id="rId3" Type="http://schemas.microsoft.com/office/2007/relationships/hdphoto" Target="../media/hdphoto17.wdp"/><Relationship Id="rId7" Type="http://schemas.microsoft.com/office/2007/relationships/hdphoto" Target="../media/hdphoto9.wdp"/><Relationship Id="rId12" Type="http://schemas.openxmlformats.org/officeDocument/2006/relationships/image" Target="../media/image2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microsoft.com/office/2007/relationships/hdphoto" Target="../media/hdphoto3.wdp"/><Relationship Id="rId5" Type="http://schemas.microsoft.com/office/2007/relationships/hdphoto" Target="../media/hdphoto18.wdp"/><Relationship Id="rId10" Type="http://schemas.openxmlformats.org/officeDocument/2006/relationships/image" Target="../media/image23.png"/><Relationship Id="rId4" Type="http://schemas.openxmlformats.org/officeDocument/2006/relationships/image" Target="../media/image12.png"/><Relationship Id="rId9" Type="http://schemas.microsoft.com/office/2007/relationships/hdphoto" Target="../media/hdphoto2.wdp"/><Relationship Id="rId14" Type="http://schemas.openxmlformats.org/officeDocument/2006/relationships/image" Target="../media/image2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9.wdp"/><Relationship Id="rId13" Type="http://schemas.openxmlformats.org/officeDocument/2006/relationships/image" Target="../media/image28.png"/><Relationship Id="rId3" Type="http://schemas.openxmlformats.org/officeDocument/2006/relationships/image" Target="../media/image26.png"/><Relationship Id="rId7" Type="http://schemas.openxmlformats.org/officeDocument/2006/relationships/image" Target="../media/image9.png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23.png"/><Relationship Id="rId5" Type="http://schemas.microsoft.com/office/2007/relationships/hdphoto" Target="../media/hdphoto18.wdp"/><Relationship Id="rId15" Type="http://schemas.openxmlformats.org/officeDocument/2006/relationships/image" Target="../media/image25.jpeg"/><Relationship Id="rId10" Type="http://schemas.microsoft.com/office/2007/relationships/hdphoto" Target="../media/hdphoto2.wdp"/><Relationship Id="rId4" Type="http://schemas.openxmlformats.org/officeDocument/2006/relationships/image" Target="../media/image12.png"/><Relationship Id="rId9" Type="http://schemas.openxmlformats.org/officeDocument/2006/relationships/image" Target="../media/image22.png"/><Relationship Id="rId1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9.wdp"/><Relationship Id="rId13" Type="http://schemas.openxmlformats.org/officeDocument/2006/relationships/image" Target="../media/image23.png"/><Relationship Id="rId18" Type="http://schemas.microsoft.com/office/2007/relationships/hdphoto" Target="../media/hdphoto20.wdp"/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12" Type="http://schemas.microsoft.com/office/2007/relationships/hdphoto" Target="../media/hdphoto19.wdp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2.wdp"/><Relationship Id="rId11" Type="http://schemas.openxmlformats.org/officeDocument/2006/relationships/image" Target="../media/image29.png"/><Relationship Id="rId5" Type="http://schemas.openxmlformats.org/officeDocument/2006/relationships/image" Target="../media/image15.png"/><Relationship Id="rId15" Type="http://schemas.openxmlformats.org/officeDocument/2006/relationships/image" Target="../media/image24.jpeg"/><Relationship Id="rId10" Type="http://schemas.microsoft.com/office/2007/relationships/hdphoto" Target="../media/hdphoto2.wdp"/><Relationship Id="rId4" Type="http://schemas.microsoft.com/office/2007/relationships/hdphoto" Target="../media/hdphoto18.wdp"/><Relationship Id="rId9" Type="http://schemas.openxmlformats.org/officeDocument/2006/relationships/image" Target="../media/image22.png"/><Relationship Id="rId1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2.wdp"/><Relationship Id="rId13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12" Type="http://schemas.microsoft.com/office/2007/relationships/hdphoto" Target="../media/hdphoto2.wdp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8.wdp"/><Relationship Id="rId11" Type="http://schemas.openxmlformats.org/officeDocument/2006/relationships/image" Target="../media/image22.png"/><Relationship Id="rId5" Type="http://schemas.openxmlformats.org/officeDocument/2006/relationships/image" Target="../media/image12.png"/><Relationship Id="rId15" Type="http://schemas.openxmlformats.org/officeDocument/2006/relationships/image" Target="../media/image31.jpeg"/><Relationship Id="rId10" Type="http://schemas.microsoft.com/office/2007/relationships/hdphoto" Target="../media/hdphoto9.wdp"/><Relationship Id="rId4" Type="http://schemas.microsoft.com/office/2007/relationships/hdphoto" Target="../media/hdphoto11.wdp"/><Relationship Id="rId9" Type="http://schemas.openxmlformats.org/officeDocument/2006/relationships/image" Target="../media/image9.png"/><Relationship Id="rId14" Type="http://schemas.microsoft.com/office/2007/relationships/hdphoto" Target="../media/hdphoto16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&#1076;&#1077;&#1087;&#1072;&#1088;&#1090;&#1072;&#1084;&#1077;&#1085;&#1090;.&#1086;&#1073;&#1088;&#1072;&#1079;&#1086;&#1074;&#1072;&#1085;&#1080;&#1077;33.&#1088;&#1092;/map/" TargetMode="Externa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Блок-схема: узел 46"/>
          <p:cNvSpPr/>
          <p:nvPr/>
        </p:nvSpPr>
        <p:spPr>
          <a:xfrm>
            <a:off x="2182484" y="2078967"/>
            <a:ext cx="1837427" cy="1863305"/>
          </a:xfrm>
          <a:prstGeom prst="flowChartConnector">
            <a:avLst/>
          </a:prstGeom>
          <a:solidFill>
            <a:srgbClr val="FFFFFF"/>
          </a:solidFill>
          <a:ln w="7620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6D79802-6DEA-462D-A26E-77BBCF6A392D}"/>
              </a:ext>
            </a:extLst>
          </p:cNvPr>
          <p:cNvSpPr/>
          <p:nvPr/>
        </p:nvSpPr>
        <p:spPr>
          <a:xfrm>
            <a:off x="1759787" y="1690778"/>
            <a:ext cx="2665563" cy="2648309"/>
          </a:xfrm>
          <a:prstGeom prst="ellipse">
            <a:avLst/>
          </a:prstGeom>
          <a:noFill/>
          <a:ln w="19050">
            <a:solidFill>
              <a:srgbClr val="E5A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 txBox="1">
            <a:spLocks/>
          </p:cNvSpPr>
          <p:nvPr/>
        </p:nvSpPr>
        <p:spPr>
          <a:xfrm>
            <a:off x="4542547" y="2880530"/>
            <a:ext cx="6033437" cy="355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E5A661"/>
                </a:solidFill>
                <a:effectLst/>
                <a:uLnTx/>
                <a:uFillTx/>
                <a:latin typeface="Calibri Light"/>
                <a:ea typeface="+mn-ea"/>
                <a:cs typeface="Calibri" panose="020F0502020204030204" pitchFamily="34" charset="0"/>
              </a:rPr>
              <a:t>ОБРАЗОВАНИЕ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942AAB-27CC-4086-80D0-2BAA8D0195D4}"/>
              </a:ext>
            </a:extLst>
          </p:cNvPr>
          <p:cNvSpPr txBox="1"/>
          <p:nvPr/>
        </p:nvSpPr>
        <p:spPr>
          <a:xfrm>
            <a:off x="4663317" y="2438736"/>
            <a:ext cx="295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НАЦИОНАЛЬНЫЙ ПРОЕКТ</a:t>
            </a: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2A16E1F4-9212-4177-A548-2E0D1AE4FC0A}"/>
              </a:ext>
            </a:extLst>
          </p:cNvPr>
          <p:cNvSpPr/>
          <p:nvPr/>
        </p:nvSpPr>
        <p:spPr>
          <a:xfrm>
            <a:off x="6127880" y="3869743"/>
            <a:ext cx="666860" cy="630369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Овал 48">
            <a:extLst>
              <a:ext uri="{FF2B5EF4-FFF2-40B4-BE49-F238E27FC236}">
                <a16:creationId xmlns:a16="http://schemas.microsoft.com/office/drawing/2014/main" id="{2A16E1F4-9212-4177-A548-2E0D1AE4FC0A}"/>
              </a:ext>
            </a:extLst>
          </p:cNvPr>
          <p:cNvSpPr/>
          <p:nvPr/>
        </p:nvSpPr>
        <p:spPr>
          <a:xfrm>
            <a:off x="5288244" y="3866868"/>
            <a:ext cx="666860" cy="630369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2A16E1F4-9212-4177-A548-2E0D1AE4FC0A}"/>
              </a:ext>
            </a:extLst>
          </p:cNvPr>
          <p:cNvSpPr/>
          <p:nvPr/>
        </p:nvSpPr>
        <p:spPr>
          <a:xfrm>
            <a:off x="7772650" y="3866867"/>
            <a:ext cx="666860" cy="630369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id="{2A16E1F4-9212-4177-A548-2E0D1AE4FC0A}"/>
              </a:ext>
            </a:extLst>
          </p:cNvPr>
          <p:cNvSpPr/>
          <p:nvPr/>
        </p:nvSpPr>
        <p:spPr>
          <a:xfrm>
            <a:off x="6984771" y="3872617"/>
            <a:ext cx="666860" cy="630369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2A16E1F4-9212-4177-A548-2E0D1AE4FC0A}"/>
              </a:ext>
            </a:extLst>
          </p:cNvPr>
          <p:cNvSpPr/>
          <p:nvPr/>
        </p:nvSpPr>
        <p:spPr>
          <a:xfrm>
            <a:off x="8591910" y="3873261"/>
            <a:ext cx="655608" cy="621102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2A16E1F4-9212-4177-A548-2E0D1AE4FC0A}"/>
              </a:ext>
            </a:extLst>
          </p:cNvPr>
          <p:cNvSpPr/>
          <p:nvPr/>
        </p:nvSpPr>
        <p:spPr>
          <a:xfrm>
            <a:off x="10167918" y="3872618"/>
            <a:ext cx="666860" cy="630369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2A16E1F4-9212-4177-A548-2E0D1AE4FC0A}"/>
              </a:ext>
            </a:extLst>
          </p:cNvPr>
          <p:cNvSpPr/>
          <p:nvPr/>
        </p:nvSpPr>
        <p:spPr>
          <a:xfrm>
            <a:off x="9380039" y="3878368"/>
            <a:ext cx="666860" cy="630369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2A16E1F4-9212-4177-A548-2E0D1AE4FC0A}"/>
              </a:ext>
            </a:extLst>
          </p:cNvPr>
          <p:cNvSpPr/>
          <p:nvPr/>
        </p:nvSpPr>
        <p:spPr>
          <a:xfrm>
            <a:off x="10987178" y="3879012"/>
            <a:ext cx="655608" cy="621102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0495E798-6FD9-4651-9E18-2D2155B6CA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303" y="3959525"/>
            <a:ext cx="399445" cy="399445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9333D9A6-1632-4CDD-B9DE-B6292D6472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024" y="3973665"/>
            <a:ext cx="400945" cy="400945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6D0E2022-509D-416D-AD4D-2FC39BDF60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831" y="3977676"/>
            <a:ext cx="401777" cy="401777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EBE1645F-8052-4178-B065-24C85A618C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04" y="3974715"/>
            <a:ext cx="394608" cy="394608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0A47AAD-698A-4912-8A1B-AC5BADB9223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98" y="3978555"/>
            <a:ext cx="407998" cy="407998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F0E8E9A8-44CA-4FBE-8A6C-8C598D9E517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822" y="3966234"/>
            <a:ext cx="423805" cy="42380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C6C96014-63F6-4BF2-96D1-23C14A9E5DB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982" y="3986798"/>
            <a:ext cx="403400" cy="403400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1A0F7413-A974-4B65-A96F-DA5AE7DBC3F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070" y="3946402"/>
            <a:ext cx="438820" cy="438820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DFCBA2A1-30FE-4E61-AD3A-3816F4205F4A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225" y="2482368"/>
            <a:ext cx="993496" cy="993496"/>
          </a:xfrm>
          <a:prstGeom prst="rect">
            <a:avLst/>
          </a:prstGeom>
        </p:spPr>
      </p:pic>
      <p:sp>
        <p:nvSpPr>
          <p:cNvPr id="24" name="Прямоугольник: усеченные верхние углы 3">
            <a:extLst>
              <a:ext uri="{FF2B5EF4-FFF2-40B4-BE49-F238E27FC236}">
                <a16:creationId xmlns:a16="http://schemas.microsoft.com/office/drawing/2014/main" id="{607EC258-A8DB-40B3-898B-5DE64BD4B0F3}"/>
              </a:ext>
            </a:extLst>
          </p:cNvPr>
          <p:cNvSpPr/>
          <p:nvPr/>
        </p:nvSpPr>
        <p:spPr>
          <a:xfrm flipH="1" flipV="1">
            <a:off x="-72803" y="-50689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E5A661"/>
          </a:solidFill>
          <a:ln>
            <a:solidFill>
              <a:srgbClr val="E5A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95E1C80-595E-4053-9569-586687F45585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r="4731"/>
          <a:stretch/>
        </p:blipFill>
        <p:spPr>
          <a:xfrm>
            <a:off x="9274499" y="10372"/>
            <a:ext cx="2926667" cy="1017722"/>
          </a:xfrm>
          <a:prstGeom prst="rect">
            <a:avLst/>
          </a:prstGeom>
        </p:spPr>
      </p:pic>
      <p:sp>
        <p:nvSpPr>
          <p:cNvPr id="26" name="Прямоугольник: усеченные верхние углы 3">
            <a:extLst>
              <a:ext uri="{FF2B5EF4-FFF2-40B4-BE49-F238E27FC236}">
                <a16:creationId xmlns:a16="http://schemas.microsoft.com/office/drawing/2014/main" id="{836172F6-E7D1-4FC6-BD72-D1DEA3E60218}"/>
              </a:ext>
            </a:extLst>
          </p:cNvPr>
          <p:cNvSpPr/>
          <p:nvPr/>
        </p:nvSpPr>
        <p:spPr>
          <a:xfrm>
            <a:off x="6429375" y="6536912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28BDBD"/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АДМИНИСТРАЦИЯ ВЛАДИМИРСКОЙ ОБЛАСТИ</a:t>
            </a:r>
          </a:p>
        </p:txBody>
      </p:sp>
      <p:sp>
        <p:nvSpPr>
          <p:cNvPr id="27" name="Параллелограмм 5">
            <a:extLst>
              <a:ext uri="{FF2B5EF4-FFF2-40B4-BE49-F238E27FC236}">
                <a16:creationId xmlns:a16="http://schemas.microsoft.com/office/drawing/2014/main" id="{2D9E0029-7C28-4D77-9734-D1E60DC72061}"/>
              </a:ext>
            </a:extLst>
          </p:cNvPr>
          <p:cNvSpPr/>
          <p:nvPr/>
        </p:nvSpPr>
        <p:spPr>
          <a:xfrm>
            <a:off x="11415235" y="6536911"/>
            <a:ext cx="828676" cy="351197"/>
          </a:xfrm>
          <a:custGeom>
            <a:avLst/>
            <a:gdLst>
              <a:gd name="connsiteX0" fmla="*/ 0 w 1472295"/>
              <a:gd name="connsiteY0" fmla="*/ 319794 h 319794"/>
              <a:gd name="connsiteX1" fmla="*/ 79949 w 1472295"/>
              <a:gd name="connsiteY1" fmla="*/ 0 h 319794"/>
              <a:gd name="connsiteX2" fmla="*/ 1472295 w 1472295"/>
              <a:gd name="connsiteY2" fmla="*/ 0 h 319794"/>
              <a:gd name="connsiteX3" fmla="*/ 1392347 w 1472295"/>
              <a:gd name="connsiteY3" fmla="*/ 319794 h 319794"/>
              <a:gd name="connsiteX4" fmla="*/ 0 w 1472295"/>
              <a:gd name="connsiteY4" fmla="*/ 319794 h 319794"/>
              <a:gd name="connsiteX0" fmla="*/ 0 w 1558020"/>
              <a:gd name="connsiteY0" fmla="*/ 329319 h 329319"/>
              <a:gd name="connsiteX1" fmla="*/ 165674 w 1558020"/>
              <a:gd name="connsiteY1" fmla="*/ 0 h 329319"/>
              <a:gd name="connsiteX2" fmla="*/ 1558020 w 1558020"/>
              <a:gd name="connsiteY2" fmla="*/ 0 h 329319"/>
              <a:gd name="connsiteX3" fmla="*/ 1478072 w 1558020"/>
              <a:gd name="connsiteY3" fmla="*/ 319794 h 329319"/>
              <a:gd name="connsiteX4" fmla="*/ 0 w 1558020"/>
              <a:gd name="connsiteY4" fmla="*/ 329319 h 329319"/>
              <a:gd name="connsiteX0" fmla="*/ 0 w 1529445"/>
              <a:gd name="connsiteY0" fmla="*/ 329319 h 329319"/>
              <a:gd name="connsiteX1" fmla="*/ 165674 w 1529445"/>
              <a:gd name="connsiteY1" fmla="*/ 0 h 329319"/>
              <a:gd name="connsiteX2" fmla="*/ 1529445 w 1529445"/>
              <a:gd name="connsiteY2" fmla="*/ 9525 h 329319"/>
              <a:gd name="connsiteX3" fmla="*/ 1478072 w 1529445"/>
              <a:gd name="connsiteY3" fmla="*/ 319794 h 329319"/>
              <a:gd name="connsiteX4" fmla="*/ 0 w 1529445"/>
              <a:gd name="connsiteY4" fmla="*/ 329319 h 329319"/>
              <a:gd name="connsiteX0" fmla="*/ 0 w 1491345"/>
              <a:gd name="connsiteY0" fmla="*/ 329319 h 329319"/>
              <a:gd name="connsiteX1" fmla="*/ 165674 w 1491345"/>
              <a:gd name="connsiteY1" fmla="*/ 0 h 329319"/>
              <a:gd name="connsiteX2" fmla="*/ 1491345 w 1491345"/>
              <a:gd name="connsiteY2" fmla="*/ 0 h 329319"/>
              <a:gd name="connsiteX3" fmla="*/ 1478072 w 1491345"/>
              <a:gd name="connsiteY3" fmla="*/ 319794 h 329319"/>
              <a:gd name="connsiteX4" fmla="*/ 0 w 1491345"/>
              <a:gd name="connsiteY4" fmla="*/ 329319 h 329319"/>
              <a:gd name="connsiteX0" fmla="*/ 0 w 1491345"/>
              <a:gd name="connsiteY0" fmla="*/ 329319 h 338844"/>
              <a:gd name="connsiteX1" fmla="*/ 165674 w 1491345"/>
              <a:gd name="connsiteY1" fmla="*/ 0 h 338844"/>
              <a:gd name="connsiteX2" fmla="*/ 1491345 w 1491345"/>
              <a:gd name="connsiteY2" fmla="*/ 0 h 338844"/>
              <a:gd name="connsiteX3" fmla="*/ 889936 w 1491345"/>
              <a:gd name="connsiteY3" fmla="*/ 338844 h 338844"/>
              <a:gd name="connsiteX4" fmla="*/ 0 w 1491345"/>
              <a:gd name="connsiteY4" fmla="*/ 329319 h 338844"/>
              <a:gd name="connsiteX0" fmla="*/ 0 w 913712"/>
              <a:gd name="connsiteY0" fmla="*/ 329319 h 338844"/>
              <a:gd name="connsiteX1" fmla="*/ 165674 w 913712"/>
              <a:gd name="connsiteY1" fmla="*/ 0 h 338844"/>
              <a:gd name="connsiteX2" fmla="*/ 913712 w 913712"/>
              <a:gd name="connsiteY2" fmla="*/ 0 h 338844"/>
              <a:gd name="connsiteX3" fmla="*/ 889936 w 913712"/>
              <a:gd name="connsiteY3" fmla="*/ 338844 h 338844"/>
              <a:gd name="connsiteX4" fmla="*/ 0 w 913712"/>
              <a:gd name="connsiteY4" fmla="*/ 329319 h 33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712" h="338844">
                <a:moveTo>
                  <a:pt x="0" y="329319"/>
                </a:moveTo>
                <a:lnTo>
                  <a:pt x="165674" y="0"/>
                </a:lnTo>
                <a:lnTo>
                  <a:pt x="913712" y="0"/>
                </a:lnTo>
                <a:lnTo>
                  <a:pt x="889936" y="338844"/>
                </a:lnTo>
                <a:lnTo>
                  <a:pt x="0" y="329319"/>
                </a:lnTo>
                <a:close/>
              </a:path>
            </a:pathLst>
          </a:cu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Номер слайда 2">
            <a:extLst>
              <a:ext uri="{FF2B5EF4-FFF2-40B4-BE49-F238E27FC236}">
                <a16:creationId xmlns:a16="http://schemas.microsoft.com/office/drawing/2014/main" id="{33E4E4D7-8E59-422C-BDDE-E801639E0406}"/>
              </a:ext>
            </a:extLst>
          </p:cNvPr>
          <p:cNvSpPr txBox="1">
            <a:spLocks/>
          </p:cNvSpPr>
          <p:nvPr/>
        </p:nvSpPr>
        <p:spPr>
          <a:xfrm>
            <a:off x="9299257" y="6525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92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92" y="232221"/>
            <a:ext cx="3236993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ОБРАЗОВАНИЕ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566112"/>
            <a:ext cx="5637829" cy="36000"/>
            <a:chOff x="789215" y="913615"/>
            <a:chExt cx="5637829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44" y="921853"/>
              <a:ext cx="5616000" cy="8636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36000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вал 5">
            <a:extLst>
              <a:ext uri="{FF2B5EF4-FFF2-40B4-BE49-F238E27FC236}">
                <a16:creationId xmlns:a16="http://schemas.microsoft.com/office/drawing/2014/main" id="{E6D79802-6DEA-462D-A26E-77BBCF6A392D}"/>
              </a:ext>
            </a:extLst>
          </p:cNvPr>
          <p:cNvSpPr/>
          <p:nvPr/>
        </p:nvSpPr>
        <p:spPr>
          <a:xfrm>
            <a:off x="199680" y="134209"/>
            <a:ext cx="574958" cy="574958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BE40D7F-F152-491E-A863-83B237D11E6D}"/>
              </a:ext>
            </a:extLst>
          </p:cNvPr>
          <p:cNvCxnSpPr>
            <a:endCxn id="6" idx="0"/>
          </p:cNvCxnSpPr>
          <p:nvPr/>
        </p:nvCxnSpPr>
        <p:spPr>
          <a:xfrm>
            <a:off x="487159" y="0"/>
            <a:ext cx="0" cy="13420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53606511-8518-4809-BED3-5349B2CA414F}"/>
              </a:ext>
            </a:extLst>
          </p:cNvPr>
          <p:cNvCxnSpPr>
            <a:cxnSpLocks/>
          </p:cNvCxnSpPr>
          <p:nvPr/>
        </p:nvCxnSpPr>
        <p:spPr>
          <a:xfrm>
            <a:off x="6942838" y="-11750"/>
            <a:ext cx="0" cy="293576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>
            <a:extLst>
              <a:ext uri="{FF2B5EF4-FFF2-40B4-BE49-F238E27FC236}">
                <a16:creationId xmlns:a16="http://schemas.microsoft.com/office/drawing/2014/main" id="{48A133A1-D7D0-45C4-BE74-7721D01E0E8D}"/>
              </a:ext>
            </a:extLst>
          </p:cNvPr>
          <p:cNvSpPr/>
          <p:nvPr/>
        </p:nvSpPr>
        <p:spPr>
          <a:xfrm>
            <a:off x="6709378" y="290799"/>
            <a:ext cx="466921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F46BECBB-5413-4BB1-932B-32AC1EFAD0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63" y="386331"/>
            <a:ext cx="289150" cy="280775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D5942AAB-27CC-4086-80D0-2BAA8D0195D4}"/>
              </a:ext>
            </a:extLst>
          </p:cNvPr>
          <p:cNvSpPr txBox="1"/>
          <p:nvPr/>
        </p:nvSpPr>
        <p:spPr>
          <a:xfrm>
            <a:off x="997092" y="31966"/>
            <a:ext cx="214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НАЦИОНАЛЬНЫЙ ПРОЕКТ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1BBA47F0-C1A4-442B-AA77-A5077D0C4562}"/>
              </a:ext>
            </a:extLst>
          </p:cNvPr>
          <p:cNvSpPr/>
          <p:nvPr/>
        </p:nvSpPr>
        <p:spPr>
          <a:xfrm>
            <a:off x="7491070" y="553751"/>
            <a:ext cx="7232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8D1865A0-9FE0-45EF-AB85-333F61A74A90}"/>
              </a:ext>
            </a:extLst>
          </p:cNvPr>
          <p:cNvSpPr/>
          <p:nvPr/>
        </p:nvSpPr>
        <p:spPr>
          <a:xfrm>
            <a:off x="8673156" y="525713"/>
            <a:ext cx="11512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РУКОВОДИТЕЛЬ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F63E8EBB-DFF6-4E11-98E2-0952CC7D5BDF}"/>
              </a:ext>
            </a:extLst>
          </p:cNvPr>
          <p:cNvSpPr/>
          <p:nvPr/>
        </p:nvSpPr>
        <p:spPr>
          <a:xfrm>
            <a:off x="8569185" y="678313"/>
            <a:ext cx="13203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О.А. БЕЛЯЕВА</a:t>
            </a:r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785CDF6E-1F63-47F5-A8C0-8339CE1A8342}"/>
              </a:ext>
            </a:extLst>
          </p:cNvPr>
          <p:cNvSpPr/>
          <p:nvPr/>
        </p:nvSpPr>
        <p:spPr>
          <a:xfrm>
            <a:off x="8497525" y="822565"/>
            <a:ext cx="1502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Директор департамента образования администрации области</a:t>
            </a:r>
          </a:p>
        </p:txBody>
      </p:sp>
      <p:pic>
        <p:nvPicPr>
          <p:cNvPr id="72" name="Рисунок 71">
            <a:extLst>
              <a:ext uri="{FF2B5EF4-FFF2-40B4-BE49-F238E27FC236}">
                <a16:creationId xmlns:a16="http://schemas.microsoft.com/office/drawing/2014/main" id="{DACF8B2D-A762-4701-BD95-E1F5E207E47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248127"/>
            <a:ext cx="363555" cy="363555"/>
          </a:xfrm>
          <a:prstGeom prst="rect">
            <a:avLst/>
          </a:prstGeom>
        </p:spPr>
      </p:pic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18419FEC-BD58-4418-B906-CF5700379DAC}"/>
              </a:ext>
            </a:extLst>
          </p:cNvPr>
          <p:cNvSpPr txBox="1">
            <a:spLocks/>
          </p:cNvSpPr>
          <p:nvPr/>
        </p:nvSpPr>
        <p:spPr>
          <a:xfrm>
            <a:off x="9306031" y="62520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819B7F91-59F1-459A-9B4C-D666B97AC9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880066" y="2369059"/>
            <a:ext cx="119360" cy="119360"/>
          </a:xfrm>
          <a:prstGeom prst="rect">
            <a:avLst/>
          </a:prstGeom>
        </p:spPr>
      </p:pic>
      <p:graphicFrame>
        <p:nvGraphicFramePr>
          <p:cNvPr id="59" name="Таблица 58">
            <a:extLst>
              <a:ext uri="{FF2B5EF4-FFF2-40B4-BE49-F238E27FC236}">
                <a16:creationId xmlns:a16="http://schemas.microsoft.com/office/drawing/2014/main" id="{A6CA8010-CDA8-4444-A334-36806BE816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0057" y="1809155"/>
          <a:ext cx="6308205" cy="99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32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297532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4101309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  <a:gridCol w="636854">
                  <a:extLst>
                    <a:ext uri="{9D8B030D-6E8A-4147-A177-3AD203B41FA5}">
                      <a16:colId xmlns:a16="http://schemas.microsoft.com/office/drawing/2014/main" val="3910691592"/>
                    </a:ext>
                  </a:extLst>
                </a:gridCol>
                <a:gridCol w="471638">
                  <a:extLst>
                    <a:ext uri="{9D8B030D-6E8A-4147-A177-3AD203B41FA5}">
                      <a16:colId xmlns:a16="http://schemas.microsoft.com/office/drawing/2014/main" val="824839461"/>
                    </a:ext>
                  </a:extLst>
                </a:gridCol>
                <a:gridCol w="5033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6328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граждан  Владимирской области, ежегодно проходящих обучение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среднего профессионального образования, дополнительного профессионального образования, не менее, тыс. чел.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1636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45,8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1636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45,8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97201"/>
                  </a:ext>
                </a:extLst>
              </a:tr>
            </a:tbl>
          </a:graphicData>
        </a:graphic>
      </p:graphicFrame>
      <p:sp>
        <p:nvSpPr>
          <p:cNvPr id="77" name="Овал 76">
            <a:extLst>
              <a:ext uri="{FF2B5EF4-FFF2-40B4-BE49-F238E27FC236}">
                <a16:creationId xmlns:a16="http://schemas.microsoft.com/office/drawing/2014/main" id="{8B4D6BA2-11DF-4E7D-9247-6B75CF0B5759}"/>
              </a:ext>
            </a:extLst>
          </p:cNvPr>
          <p:cNvSpPr/>
          <p:nvPr/>
        </p:nvSpPr>
        <p:spPr>
          <a:xfrm>
            <a:off x="224812" y="810776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5BE30559-9FF9-43F4-82B9-E50A16DADB3B}"/>
              </a:ext>
            </a:extLst>
          </p:cNvPr>
          <p:cNvCxnSpPr/>
          <p:nvPr/>
        </p:nvCxnSpPr>
        <p:spPr>
          <a:xfrm>
            <a:off x="451511" y="1293965"/>
            <a:ext cx="0" cy="72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>
            <a:extLst>
              <a:ext uri="{FF2B5EF4-FFF2-40B4-BE49-F238E27FC236}">
                <a16:creationId xmlns:a16="http://schemas.microsoft.com/office/drawing/2014/main" id="{99E85557-4518-4A0C-B2FD-E0F4F7FEBB6B}"/>
              </a:ext>
            </a:extLst>
          </p:cNvPr>
          <p:cNvSpPr/>
          <p:nvPr/>
        </p:nvSpPr>
        <p:spPr>
          <a:xfrm>
            <a:off x="224811" y="1377346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4859B0DB-27FE-42BF-81A6-0C1ADAF2C54F}"/>
              </a:ext>
            </a:extLst>
          </p:cNvPr>
          <p:cNvSpPr/>
          <p:nvPr/>
        </p:nvSpPr>
        <p:spPr>
          <a:xfrm>
            <a:off x="682323" y="885216"/>
            <a:ext cx="55304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НОВЫЕ ВОЗМОЖНОСТИ ДЛЯ КАЖДОГО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B5DDFCD6-9376-4FC2-AA2F-9BE4754CC3C6}"/>
              </a:ext>
            </a:extLst>
          </p:cNvPr>
          <p:cNvSpPr/>
          <p:nvPr/>
        </p:nvSpPr>
        <p:spPr>
          <a:xfrm>
            <a:off x="10109995" y="607259"/>
            <a:ext cx="12779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АДМИНИСТРАТОР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0995C0C6-93F1-45DD-B7B9-2F6A87CD0C14}"/>
              </a:ext>
            </a:extLst>
          </p:cNvPr>
          <p:cNvSpPr/>
          <p:nvPr/>
        </p:nvSpPr>
        <p:spPr>
          <a:xfrm>
            <a:off x="9826424" y="873148"/>
            <a:ext cx="1948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Заместитель директора департамента образования администрации области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BEA6BD8E-F259-477F-B395-C9F7DB2426CA}"/>
              </a:ext>
            </a:extLst>
          </p:cNvPr>
          <p:cNvSpPr/>
          <p:nvPr/>
        </p:nvSpPr>
        <p:spPr>
          <a:xfrm>
            <a:off x="10076526" y="744606"/>
            <a:ext cx="133997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С.А. БОЛТУНОВА</a:t>
            </a:r>
          </a:p>
        </p:txBody>
      </p:sp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68E62C0D-F6AB-4CA6-9008-8A5D0D6F09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42" y="1428687"/>
            <a:ext cx="324000" cy="324000"/>
          </a:xfrm>
          <a:prstGeom prst="rect">
            <a:avLst/>
          </a:prstGeom>
        </p:spPr>
      </p:pic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F6775AA7-5407-4CDC-BB9E-FE965E3F7FA6}"/>
              </a:ext>
            </a:extLst>
          </p:cNvPr>
          <p:cNvSpPr/>
          <p:nvPr/>
        </p:nvSpPr>
        <p:spPr>
          <a:xfrm>
            <a:off x="725896" y="1339853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ЦЕЛЕВЫЕ ПОКАЗАТЕЛИ ПРОЕКТА НА 31.12.2020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4694317" y="1399856"/>
            <a:ext cx="816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pic>
        <p:nvPicPr>
          <p:cNvPr id="109" name="Рисунок 108">
            <a:extLst>
              <a:ext uri="{FF2B5EF4-FFF2-40B4-BE49-F238E27FC236}">
                <a16:creationId xmlns:a16="http://schemas.microsoft.com/office/drawing/2014/main" id="{C98DDEF4-C848-4DCC-83A1-98D2D647507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40" y="923949"/>
            <a:ext cx="262647" cy="262647"/>
          </a:xfrm>
          <a:prstGeom prst="rect">
            <a:avLst/>
          </a:prstGeom>
        </p:spPr>
      </p:pic>
      <p:pic>
        <p:nvPicPr>
          <p:cNvPr id="76" name="Picture 2" descr="V:\Комитет проектной деятельности\Проекты\болтунова.jpg"/>
          <p:cNvPicPr>
            <a:picLocks noChangeAspect="1" noChangeArrowheads="1"/>
          </p:cNvPicPr>
          <p:nvPr/>
        </p:nvPicPr>
        <p:blipFill rotWithShape="1">
          <a:blip r:embed="rId9" cstate="print"/>
          <a:srcRect b="22205"/>
          <a:stretch/>
        </p:blipFill>
        <p:spPr bwMode="auto">
          <a:xfrm>
            <a:off x="10568356" y="86937"/>
            <a:ext cx="464707" cy="450000"/>
          </a:xfrm>
          <a:prstGeom prst="ellipse">
            <a:avLst/>
          </a:prstGeom>
          <a:ln w="3175" cap="rnd">
            <a:solidFill>
              <a:srgbClr val="808080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2" name="Рисунок 81">
            <a:extLst>
              <a:ext uri="{FF2B5EF4-FFF2-40B4-BE49-F238E27FC236}">
                <a16:creationId xmlns:a16="http://schemas.microsoft.com/office/drawing/2014/main" id="{39B2D6E3-961A-4B6A-A4E8-14FDBE2C87C6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207" r="-7873" b="15983"/>
          <a:stretch/>
        </p:blipFill>
        <p:spPr>
          <a:xfrm>
            <a:off x="9042643" y="106643"/>
            <a:ext cx="453397" cy="453397"/>
          </a:xfrm>
          <a:prstGeom prst="ellipse">
            <a:avLst/>
          </a:prstGeom>
          <a:ln w="3175" cap="rnd">
            <a:solidFill>
              <a:srgbClr val="A5A5A5"/>
            </a:solidFill>
          </a:ln>
          <a:effectLst/>
        </p:spPr>
      </p:pic>
      <p:pic>
        <p:nvPicPr>
          <p:cNvPr id="138" name="Рисунок 137">
            <a:extLst>
              <a:ext uri="{FF2B5EF4-FFF2-40B4-BE49-F238E27FC236}">
                <a16:creationId xmlns:a16="http://schemas.microsoft.com/office/drawing/2014/main" id="{819B7F91-59F1-459A-9B4C-D666B97AC9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572881" y="2201984"/>
            <a:ext cx="119360" cy="119360"/>
          </a:xfrm>
          <a:prstGeom prst="rect">
            <a:avLst/>
          </a:prstGeom>
        </p:spPr>
      </p:pic>
      <p:sp>
        <p:nvSpPr>
          <p:cNvPr id="140" name="Прямоугольник 139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701327" y="1419852"/>
            <a:ext cx="5293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8" name="Рисунок 147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2971202"/>
            <a:ext cx="279996" cy="279996"/>
          </a:xfrm>
          <a:prstGeom prst="rect">
            <a:avLst/>
          </a:prstGeom>
        </p:spPr>
      </p:pic>
      <p:sp>
        <p:nvSpPr>
          <p:cNvPr id="150" name="Овал 149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157520" y="2884502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1" name="Прямоугольник 150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96198" y="3227883"/>
            <a:ext cx="4118079" cy="1107996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Прошли обучение по программам непрерывного образования в образовательных организациях среднего профессионального образования, дополнительного профессионального образования, реализующих дополнительные образовательные программы и программы профессионального обучения, 95 тыс. человек, из них в 2020 г. – не менее 55 тыс. человек</a:t>
            </a:r>
          </a:p>
        </p:txBody>
      </p:sp>
      <p:sp>
        <p:nvSpPr>
          <p:cNvPr id="152" name="Овал 151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168342" y="3424599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53" name="Прямоугольник 152">
            <a:extLst>
              <a:ext uri="{FF2B5EF4-FFF2-40B4-BE49-F238E27FC236}">
                <a16:creationId xmlns:a16="http://schemas.microsoft.com/office/drawing/2014/main" id="{AF5F01D4-70F5-48CB-8B4C-B59AC7078AB0}"/>
              </a:ext>
            </a:extLst>
          </p:cNvPr>
          <p:cNvSpPr/>
          <p:nvPr/>
        </p:nvSpPr>
        <p:spPr>
          <a:xfrm>
            <a:off x="682323" y="2768514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 ПРОЕКТА НА 31.12.2020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4814277" y="2887065"/>
            <a:ext cx="14384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на 2020 год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086370" y="3394673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55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6293238" y="1397736"/>
            <a:ext cx="8322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31.01.2020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763456" y="2864407"/>
            <a:ext cx="50168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 (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31.01.2020)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206855" y="3225765"/>
            <a:ext cx="5728007" cy="101566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1200" b="1" dirty="0" smtClean="0"/>
              <a:t>45,8</a:t>
            </a:r>
            <a:r>
              <a:rPr lang="ru-RU" sz="1200" dirty="0" smtClean="0"/>
              <a:t> </a:t>
            </a:r>
            <a:r>
              <a:rPr lang="ru-RU" sz="1200" dirty="0"/>
              <a:t>тыс. чел. во Владимирской области прошли обучение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среднего профессионального образования, дополнительного профессионального </a:t>
            </a:r>
            <a:r>
              <a:rPr lang="ru-RU" sz="1200" dirty="0" smtClean="0"/>
              <a:t>образования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 txBox="1">
            <a:spLocks/>
          </p:cNvSpPr>
          <p:nvPr/>
        </p:nvSpPr>
        <p:spPr>
          <a:xfrm>
            <a:off x="253680" y="4365668"/>
            <a:ext cx="3549576" cy="355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Результаты с участием ОМСу</a:t>
            </a:r>
          </a:p>
        </p:txBody>
      </p:sp>
      <p:grpSp>
        <p:nvGrpSpPr>
          <p:cNvPr id="63" name="Группа 62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199680" y="4375696"/>
            <a:ext cx="3410148" cy="54575"/>
            <a:chOff x="789215" y="913615"/>
            <a:chExt cx="2846771" cy="36000"/>
          </a:xfrm>
        </p:grpSpPr>
        <p:cxnSp>
          <p:nvCxnSpPr>
            <p:cNvPr id="64" name="Прямая соединительная линия 63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>
              <a:off x="811043" y="930489"/>
              <a:ext cx="2824943" cy="0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Овал 64"/>
            <p:cNvSpPr/>
            <p:nvPr/>
          </p:nvSpPr>
          <p:spPr>
            <a:xfrm>
              <a:off x="789215" y="913615"/>
              <a:ext cx="45079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384218" y="4732906"/>
            <a:ext cx="11379952" cy="193899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Участие принимают все профессиональные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 образовательные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организации области: </a:t>
            </a:r>
            <a:r>
              <a:rPr lang="ru-RU" sz="1200" dirty="0" smtClean="0"/>
              <a:t>ГБПОУ ВО «Александровский промышленно-правовой колледж»; ГБПОУ ВО «Владимирский </a:t>
            </a:r>
            <a:r>
              <a:rPr lang="ru-RU" sz="1200" dirty="0"/>
              <a:t>авиамеханический </a:t>
            </a:r>
            <a:r>
              <a:rPr lang="ru-RU" sz="1200" dirty="0" smtClean="0"/>
              <a:t>колледж»; ГБПОУ ВО «Владимирский индустриальный колледж»; ГБПОУ </a:t>
            </a:r>
            <a:r>
              <a:rPr lang="ru-RU" sz="1200" dirty="0"/>
              <a:t>ВО </a:t>
            </a:r>
            <a:r>
              <a:rPr lang="ru-RU" sz="1200" dirty="0" smtClean="0"/>
              <a:t>«Владимирский </a:t>
            </a:r>
            <a:r>
              <a:rPr lang="ru-RU" sz="1200" dirty="0"/>
              <a:t>политехнический </a:t>
            </a:r>
            <a:r>
              <a:rPr lang="ru-RU" sz="1200" dirty="0" smtClean="0"/>
              <a:t>колледж»; ГБПОУ ВО «Владимирский </a:t>
            </a:r>
            <a:r>
              <a:rPr lang="ru-RU" sz="1200" dirty="0"/>
              <a:t>химико-механический   </a:t>
            </a:r>
            <a:r>
              <a:rPr lang="ru-RU" sz="1200" dirty="0" smtClean="0"/>
              <a:t>колледж»; ГБПОУ </a:t>
            </a:r>
            <a:r>
              <a:rPr lang="ru-RU" sz="1200" dirty="0"/>
              <a:t>ВО  </a:t>
            </a:r>
            <a:r>
              <a:rPr lang="ru-RU" sz="1200" dirty="0" smtClean="0"/>
              <a:t>«Владимирский экономико-технологический колледж»; ГАПОУ </a:t>
            </a:r>
            <a:r>
              <a:rPr lang="ru-RU" sz="1200" dirty="0"/>
              <a:t>ВО </a:t>
            </a:r>
            <a:r>
              <a:rPr lang="ru-RU" sz="1200" dirty="0" smtClean="0"/>
              <a:t>«Вязниковский </a:t>
            </a:r>
            <a:r>
              <a:rPr lang="ru-RU" sz="1200" dirty="0"/>
              <a:t>технико-экономический </a:t>
            </a:r>
            <a:r>
              <a:rPr lang="ru-RU" sz="1200" dirty="0" smtClean="0"/>
              <a:t>колледж»; ГПБОУ </a:t>
            </a:r>
            <a:r>
              <a:rPr lang="ru-RU" sz="1200" dirty="0"/>
              <a:t>ВО </a:t>
            </a:r>
            <a:r>
              <a:rPr lang="ru-RU" sz="1200" dirty="0" smtClean="0"/>
              <a:t>«</a:t>
            </a:r>
            <a:r>
              <a:rPr lang="ru-RU" sz="1200" dirty="0" err="1" smtClean="0"/>
              <a:t>Гусевский</a:t>
            </a:r>
            <a:r>
              <a:rPr lang="ru-RU" sz="1200" dirty="0" smtClean="0"/>
              <a:t> </a:t>
            </a:r>
            <a:r>
              <a:rPr lang="ru-RU" sz="1200" dirty="0"/>
              <a:t>стекольный </a:t>
            </a:r>
            <a:r>
              <a:rPr lang="ru-RU" sz="1200" dirty="0" smtClean="0"/>
              <a:t>колледж»; ГАПОУ </a:t>
            </a:r>
            <a:r>
              <a:rPr lang="ru-RU" sz="1200" dirty="0"/>
              <a:t>ВО </a:t>
            </a:r>
            <a:r>
              <a:rPr lang="ru-RU" sz="1200" dirty="0" smtClean="0"/>
              <a:t>«Гусь-Хрустальный </a:t>
            </a:r>
            <a:r>
              <a:rPr lang="ru-RU" sz="1200" dirty="0"/>
              <a:t>технологический </a:t>
            </a:r>
            <a:r>
              <a:rPr lang="ru-RU" sz="1200" dirty="0" smtClean="0"/>
              <a:t>колледж им. Г.Ф. </a:t>
            </a:r>
            <a:r>
              <a:rPr lang="ru-RU" sz="1200" dirty="0" err="1" smtClean="0"/>
              <a:t>Чехлова</a:t>
            </a:r>
            <a:r>
              <a:rPr lang="ru-RU" sz="1200" dirty="0" smtClean="0"/>
              <a:t>»; ГБПОУ </a:t>
            </a:r>
            <a:r>
              <a:rPr lang="ru-RU" sz="1200" dirty="0"/>
              <a:t>ВО </a:t>
            </a:r>
            <a:r>
              <a:rPr lang="ru-RU" sz="1200" dirty="0" smtClean="0"/>
              <a:t>«Ковровский </a:t>
            </a:r>
            <a:r>
              <a:rPr lang="ru-RU" sz="1200" dirty="0"/>
              <a:t>транспортный </a:t>
            </a:r>
            <a:r>
              <a:rPr lang="ru-RU" sz="1200" dirty="0" smtClean="0"/>
              <a:t>колледж»; ГБПОУ ВО «Ковровский промышленно-гуманитарный  колледж»; ГБПОУ </a:t>
            </a:r>
            <a:r>
              <a:rPr lang="ru-RU" sz="1200" dirty="0"/>
              <a:t>ВО </a:t>
            </a:r>
            <a:r>
              <a:rPr lang="ru-RU" sz="1200" dirty="0" smtClean="0"/>
              <a:t>«</a:t>
            </a:r>
            <a:r>
              <a:rPr lang="ru-RU" sz="1200" dirty="0" err="1" smtClean="0"/>
              <a:t>Киржачский</a:t>
            </a:r>
            <a:r>
              <a:rPr lang="ru-RU" sz="1200" dirty="0" smtClean="0"/>
              <a:t> </a:t>
            </a:r>
            <a:r>
              <a:rPr lang="ru-RU" sz="1200" dirty="0"/>
              <a:t>машиностроительный  </a:t>
            </a:r>
            <a:r>
              <a:rPr lang="ru-RU" sz="1200" dirty="0" smtClean="0"/>
              <a:t>колледж»; ГБПОУ ВО «</a:t>
            </a:r>
            <a:r>
              <a:rPr lang="ru-RU" sz="1200" dirty="0" err="1" smtClean="0"/>
              <a:t>Кольчугинский</a:t>
            </a:r>
            <a:r>
              <a:rPr lang="ru-RU" sz="1200" dirty="0" smtClean="0"/>
              <a:t> политехнический колледж»; ГБПОУ </a:t>
            </a:r>
            <a:r>
              <a:rPr lang="ru-RU" sz="1200" dirty="0"/>
              <a:t>ВО </a:t>
            </a:r>
            <a:r>
              <a:rPr lang="ru-RU" sz="1200" dirty="0" smtClean="0"/>
              <a:t>«Муромский колледж  </a:t>
            </a:r>
            <a:r>
              <a:rPr lang="ru-RU" sz="1200" dirty="0"/>
              <a:t>радиоэлектронного </a:t>
            </a:r>
            <a:r>
              <a:rPr lang="ru-RU" sz="1200" dirty="0" smtClean="0"/>
              <a:t>приборостроения»; ГБПОУ ВО «Муромский </a:t>
            </a:r>
            <a:r>
              <a:rPr lang="ru-RU" sz="1200" dirty="0"/>
              <a:t>индустриальный </a:t>
            </a:r>
            <a:r>
              <a:rPr lang="ru-RU" sz="1200" dirty="0" smtClean="0"/>
              <a:t>колледж»; ГБПОУ </a:t>
            </a:r>
            <a:r>
              <a:rPr lang="ru-RU" sz="1200" dirty="0"/>
              <a:t>ВО  </a:t>
            </a:r>
            <a:r>
              <a:rPr lang="ru-RU" sz="1200" dirty="0" smtClean="0"/>
              <a:t>«Суздальский </a:t>
            </a:r>
            <a:r>
              <a:rPr lang="ru-RU" sz="1200" dirty="0"/>
              <a:t>индустриально-гуманитарный   </a:t>
            </a:r>
            <a:r>
              <a:rPr lang="ru-RU" sz="1200" dirty="0" smtClean="0"/>
              <a:t>колледж»; ГАПОУ </a:t>
            </a:r>
            <a:r>
              <a:rPr lang="ru-RU" sz="1200" dirty="0"/>
              <a:t>ВО </a:t>
            </a:r>
            <a:r>
              <a:rPr lang="ru-RU" sz="1200" dirty="0" smtClean="0"/>
              <a:t>«</a:t>
            </a:r>
            <a:r>
              <a:rPr lang="ru-RU" sz="1200" dirty="0" err="1" smtClean="0"/>
              <a:t>Никологорский</a:t>
            </a:r>
            <a:r>
              <a:rPr lang="ru-RU" sz="1200" dirty="0" smtClean="0"/>
              <a:t> </a:t>
            </a:r>
            <a:r>
              <a:rPr lang="ru-RU" sz="1200" dirty="0"/>
              <a:t>аграрно-промышленный </a:t>
            </a:r>
            <a:r>
              <a:rPr lang="ru-RU" sz="1200" dirty="0" smtClean="0"/>
              <a:t>колледж»; ГБПОУ </a:t>
            </a:r>
            <a:r>
              <a:rPr lang="ru-RU" sz="1200" dirty="0"/>
              <a:t>ВО </a:t>
            </a:r>
            <a:r>
              <a:rPr lang="ru-RU" sz="1200" dirty="0" smtClean="0"/>
              <a:t>«Юрьев-Польский </a:t>
            </a:r>
            <a:r>
              <a:rPr lang="ru-RU" sz="1200" dirty="0"/>
              <a:t>индустриально-гуманитарный  </a:t>
            </a:r>
            <a:r>
              <a:rPr lang="ru-RU" sz="1200" dirty="0" smtClean="0"/>
              <a:t>колледж»; ГБПОУ </a:t>
            </a:r>
            <a:r>
              <a:rPr lang="ru-RU" sz="1200" dirty="0"/>
              <a:t>ВО </a:t>
            </a:r>
            <a:r>
              <a:rPr lang="ru-RU" sz="1200" dirty="0" smtClean="0"/>
              <a:t>«</a:t>
            </a:r>
            <a:r>
              <a:rPr lang="ru-RU" sz="1200" dirty="0" err="1" smtClean="0"/>
              <a:t>Петушинский</a:t>
            </a:r>
            <a:r>
              <a:rPr lang="ru-RU" sz="1200" dirty="0" smtClean="0"/>
              <a:t> </a:t>
            </a:r>
            <a:r>
              <a:rPr lang="ru-RU" sz="1200" dirty="0"/>
              <a:t>промышленно - гуманитарный </a:t>
            </a:r>
            <a:r>
              <a:rPr lang="ru-RU" sz="1200" dirty="0" smtClean="0"/>
              <a:t>колледж»; ГБПОУ ВО «Владимирский </a:t>
            </a:r>
            <a:r>
              <a:rPr lang="ru-RU" sz="1200" dirty="0"/>
              <a:t>технологический </a:t>
            </a:r>
            <a:r>
              <a:rPr lang="ru-RU" sz="1200" dirty="0" smtClean="0"/>
              <a:t>колледж»; ГБПОУ </a:t>
            </a:r>
            <a:r>
              <a:rPr lang="ru-RU" sz="1200" dirty="0"/>
              <a:t>ВО </a:t>
            </a:r>
            <a:r>
              <a:rPr lang="ru-RU" sz="1200" dirty="0" smtClean="0"/>
              <a:t>«Ковровский колледж сервиса </a:t>
            </a:r>
            <a:r>
              <a:rPr lang="ru-RU" sz="1200" dirty="0"/>
              <a:t>и </a:t>
            </a:r>
            <a:r>
              <a:rPr lang="ru-RU" sz="1200" dirty="0" smtClean="0"/>
              <a:t>технологий». </a:t>
            </a:r>
            <a:endParaRPr lang="ru-RU" sz="1200" dirty="0"/>
          </a:p>
          <a:p>
            <a:pPr lvl="0">
              <a:defRPr/>
            </a:pP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283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53606511-8518-4809-BED3-5349B2CA414F}"/>
              </a:ext>
            </a:extLst>
          </p:cNvPr>
          <p:cNvCxnSpPr>
            <a:cxnSpLocks/>
          </p:cNvCxnSpPr>
          <p:nvPr/>
        </p:nvCxnSpPr>
        <p:spPr>
          <a:xfrm flipH="1">
            <a:off x="6943798" y="744196"/>
            <a:ext cx="10616" cy="590408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92" y="232221"/>
            <a:ext cx="3236993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ОБРАЗОВАНИЕ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566112"/>
            <a:ext cx="5637829" cy="36000"/>
            <a:chOff x="789215" y="913615"/>
            <a:chExt cx="5637829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44" y="921853"/>
              <a:ext cx="5616000" cy="8636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36000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A6CA8010-CDA8-4444-A334-36806BE816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9128" y="1212902"/>
          <a:ext cx="5771889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56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303956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3494842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  <a:gridCol w="683394">
                  <a:extLst>
                    <a:ext uri="{9D8B030D-6E8A-4147-A177-3AD203B41FA5}">
                      <a16:colId xmlns:a16="http://schemas.microsoft.com/office/drawing/2014/main" val="3910691592"/>
                    </a:ext>
                  </a:extLst>
                </a:gridCol>
                <a:gridCol w="471638">
                  <a:extLst>
                    <a:ext uri="{9D8B030D-6E8A-4147-A177-3AD203B41FA5}">
                      <a16:colId xmlns:a16="http://schemas.microsoft.com/office/drawing/2014/main" val="824839461"/>
                    </a:ext>
                  </a:extLst>
                </a:gridCol>
                <a:gridCol w="514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организаций, осуществляющих образовательную деятельность по образовательным программам среднего профессионального образования, итоговая аттестация в которых проводится</a:t>
                      </a:r>
                      <a:r>
                        <a:rPr lang="ru-RU" sz="900" b="0" kern="1200" baseline="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 в форме демонстрационного экзамена</a:t>
                      </a:r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, %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2,56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19214"/>
                  </a:ext>
                </a:extLst>
              </a:tr>
              <a:tr h="347929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обучающихся, завершающих обучение в организациях, осуществляющих образовательную деятельность по образовательным программам среднего профессионального образования, прошедших аттестацию в форме демонстрационного</a:t>
                      </a:r>
                      <a:r>
                        <a:rPr lang="ru-RU" sz="900" b="0" kern="1200" baseline="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 экзамена</a:t>
                      </a:r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1636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1636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1636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4,02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1636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97201"/>
                  </a:ext>
                </a:extLst>
              </a:tr>
              <a:tr h="347929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Число мастерских, оснащенных современной материально-технической базой по одной из компетенций, ед.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71568"/>
                  </a:ext>
                </a:extLst>
              </a:tr>
            </a:tbl>
          </a:graphicData>
        </a:graphic>
      </p:graphicFrame>
      <p:sp>
        <p:nvSpPr>
          <p:cNvPr id="6" name="Овал 5">
            <a:extLst>
              <a:ext uri="{FF2B5EF4-FFF2-40B4-BE49-F238E27FC236}">
                <a16:creationId xmlns:a16="http://schemas.microsoft.com/office/drawing/2014/main" id="{E6D79802-6DEA-462D-A26E-77BBCF6A392D}"/>
              </a:ext>
            </a:extLst>
          </p:cNvPr>
          <p:cNvSpPr/>
          <p:nvPr/>
        </p:nvSpPr>
        <p:spPr>
          <a:xfrm>
            <a:off x="199680" y="134209"/>
            <a:ext cx="574958" cy="574958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BE40D7F-F152-491E-A863-83B237D11E6D}"/>
              </a:ext>
            </a:extLst>
          </p:cNvPr>
          <p:cNvCxnSpPr>
            <a:endCxn id="6" idx="0"/>
          </p:cNvCxnSpPr>
          <p:nvPr/>
        </p:nvCxnSpPr>
        <p:spPr>
          <a:xfrm>
            <a:off x="487159" y="0"/>
            <a:ext cx="0" cy="13420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B7AFA88-9BD0-492E-9874-E60A3A3E2BFF}"/>
              </a:ext>
            </a:extLst>
          </p:cNvPr>
          <p:cNvCxnSpPr>
            <a:stCxn id="6" idx="4"/>
          </p:cNvCxnSpPr>
          <p:nvPr/>
        </p:nvCxnSpPr>
        <p:spPr>
          <a:xfrm>
            <a:off x="487159" y="709167"/>
            <a:ext cx="0" cy="108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>
            <a:extLst>
              <a:ext uri="{FF2B5EF4-FFF2-40B4-BE49-F238E27FC236}">
                <a16:creationId xmlns:a16="http://schemas.microsoft.com/office/drawing/2014/main" id="{8B4D6BA2-11DF-4E7D-9247-6B75CF0B5759}"/>
              </a:ext>
            </a:extLst>
          </p:cNvPr>
          <p:cNvSpPr/>
          <p:nvPr/>
        </p:nvSpPr>
        <p:spPr>
          <a:xfrm>
            <a:off x="252238" y="818602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5BE30559-9FF9-43F4-82B9-E50A16DADB3B}"/>
              </a:ext>
            </a:extLst>
          </p:cNvPr>
          <p:cNvCxnSpPr/>
          <p:nvPr/>
        </p:nvCxnSpPr>
        <p:spPr>
          <a:xfrm>
            <a:off x="474770" y="1272757"/>
            <a:ext cx="0" cy="72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>
            <a:extLst>
              <a:ext uri="{FF2B5EF4-FFF2-40B4-BE49-F238E27FC236}">
                <a16:creationId xmlns:a16="http://schemas.microsoft.com/office/drawing/2014/main" id="{99E85557-4518-4A0C-B2FD-E0F4F7FEBB6B}"/>
              </a:ext>
            </a:extLst>
          </p:cNvPr>
          <p:cNvSpPr/>
          <p:nvPr/>
        </p:nvSpPr>
        <p:spPr>
          <a:xfrm>
            <a:off x="239849" y="1338650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Овал 88">
            <a:extLst>
              <a:ext uri="{FF2B5EF4-FFF2-40B4-BE49-F238E27FC236}">
                <a16:creationId xmlns:a16="http://schemas.microsoft.com/office/drawing/2014/main" id="{48A133A1-D7D0-45C4-BE74-7721D01E0E8D}"/>
              </a:ext>
            </a:extLst>
          </p:cNvPr>
          <p:cNvSpPr/>
          <p:nvPr/>
        </p:nvSpPr>
        <p:spPr>
          <a:xfrm>
            <a:off x="6709378" y="290799"/>
            <a:ext cx="466921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5942AAB-27CC-4086-80D0-2BAA8D0195D4}"/>
              </a:ext>
            </a:extLst>
          </p:cNvPr>
          <p:cNvSpPr txBox="1"/>
          <p:nvPr/>
        </p:nvSpPr>
        <p:spPr>
          <a:xfrm>
            <a:off x="997092" y="31966"/>
            <a:ext cx="214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НАЦИОНАЛЬНЫЙ ПРОЕКТ</a:t>
            </a:r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4859B0DB-27FE-42BF-81A6-0C1ADAF2C54F}"/>
              </a:ext>
            </a:extLst>
          </p:cNvPr>
          <p:cNvSpPr/>
          <p:nvPr/>
        </p:nvSpPr>
        <p:spPr>
          <a:xfrm>
            <a:off x="791313" y="749184"/>
            <a:ext cx="55304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МОЛОДЫЕ ПРОФЕССИОНАЛЫ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1BBA47F0-C1A4-442B-AA77-A5077D0C4562}"/>
              </a:ext>
            </a:extLst>
          </p:cNvPr>
          <p:cNvSpPr/>
          <p:nvPr/>
        </p:nvSpPr>
        <p:spPr>
          <a:xfrm>
            <a:off x="7491070" y="553751"/>
            <a:ext cx="7232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B5DDFCD6-9376-4FC2-AA2F-9BE4754CC3C6}"/>
              </a:ext>
            </a:extLst>
          </p:cNvPr>
          <p:cNvSpPr/>
          <p:nvPr/>
        </p:nvSpPr>
        <p:spPr>
          <a:xfrm>
            <a:off x="10271812" y="583365"/>
            <a:ext cx="12779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АДМИНИСТРАТОР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1" name="Рисунок 130">
            <a:extLst>
              <a:ext uri="{FF2B5EF4-FFF2-40B4-BE49-F238E27FC236}">
                <a16:creationId xmlns:a16="http://schemas.microsoft.com/office/drawing/2014/main" id="{68E62C0D-F6AB-4CA6-9008-8A5D0D6F09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01" y="1407479"/>
            <a:ext cx="324000" cy="324000"/>
          </a:xfrm>
          <a:prstGeom prst="rect">
            <a:avLst/>
          </a:prstGeom>
        </p:spPr>
      </p:pic>
      <p:sp>
        <p:nvSpPr>
          <p:cNvPr id="136" name="Прямоугольник 135">
            <a:extLst>
              <a:ext uri="{FF2B5EF4-FFF2-40B4-BE49-F238E27FC236}">
                <a16:creationId xmlns:a16="http://schemas.microsoft.com/office/drawing/2014/main" id="{F6775AA7-5407-4CDC-BB9E-FE965E3F7FA6}"/>
              </a:ext>
            </a:extLst>
          </p:cNvPr>
          <p:cNvSpPr/>
          <p:nvPr/>
        </p:nvSpPr>
        <p:spPr>
          <a:xfrm>
            <a:off x="762923" y="870019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ЦЕЛЕВЫЕ ПОКАЗАТЕЛИ ПРОЕКТА НА 31.12.2020</a:t>
            </a:r>
          </a:p>
        </p:txBody>
      </p:sp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470593" y="775546"/>
            <a:ext cx="5293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8D1865A0-9FE0-45EF-AB85-333F61A74A90}"/>
              </a:ext>
            </a:extLst>
          </p:cNvPr>
          <p:cNvSpPr/>
          <p:nvPr/>
        </p:nvSpPr>
        <p:spPr>
          <a:xfrm>
            <a:off x="8673156" y="525713"/>
            <a:ext cx="11512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РУКОВОДИТЕЛЬ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F63E8EBB-DFF6-4E11-98E2-0952CC7D5BDF}"/>
              </a:ext>
            </a:extLst>
          </p:cNvPr>
          <p:cNvSpPr/>
          <p:nvPr/>
        </p:nvSpPr>
        <p:spPr>
          <a:xfrm>
            <a:off x="8569185" y="678313"/>
            <a:ext cx="13203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О.А. БЕЛЯЕВА</a:t>
            </a:r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785CDF6E-1F63-47F5-A8C0-8339CE1A8342}"/>
              </a:ext>
            </a:extLst>
          </p:cNvPr>
          <p:cNvSpPr/>
          <p:nvPr/>
        </p:nvSpPr>
        <p:spPr>
          <a:xfrm>
            <a:off x="8497525" y="822565"/>
            <a:ext cx="1502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Директор департамента образования администрации области</a:t>
            </a:r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4531198" y="768952"/>
            <a:ext cx="816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pic>
        <p:nvPicPr>
          <p:cNvPr id="72" name="Рисунок 71">
            <a:extLst>
              <a:ext uri="{FF2B5EF4-FFF2-40B4-BE49-F238E27FC236}">
                <a16:creationId xmlns:a16="http://schemas.microsoft.com/office/drawing/2014/main" id="{DACF8B2D-A762-4701-BD95-E1F5E207E4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248127"/>
            <a:ext cx="363555" cy="363555"/>
          </a:xfrm>
          <a:prstGeom prst="rect">
            <a:avLst/>
          </a:prstGeom>
        </p:spPr>
      </p:pic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359BA7FA-1407-4BE5-8CB2-53B6C2C3A0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1" y="896649"/>
            <a:ext cx="283326" cy="283326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819B7F91-59F1-459A-9B4C-D666B97AC9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831256" y="2075640"/>
            <a:ext cx="119360" cy="119360"/>
          </a:xfrm>
          <a:prstGeom prst="rect">
            <a:avLst/>
          </a:prstGeom>
        </p:spPr>
      </p:pic>
      <p:pic>
        <p:nvPicPr>
          <p:cNvPr id="107" name="Рисунок 106">
            <a:extLst>
              <a:ext uri="{FF2B5EF4-FFF2-40B4-BE49-F238E27FC236}">
                <a16:creationId xmlns:a16="http://schemas.microsoft.com/office/drawing/2014/main" id="{13239A82-3EBA-4F60-A682-968293DE3A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107272" y="6969070"/>
            <a:ext cx="119360" cy="119360"/>
          </a:xfrm>
          <a:prstGeom prst="rect">
            <a:avLst/>
          </a:prstGeom>
        </p:spPr>
      </p:pic>
      <p:pic>
        <p:nvPicPr>
          <p:cNvPr id="71" name="Рисунок 70">
            <a:extLst>
              <a:ext uri="{FF2B5EF4-FFF2-40B4-BE49-F238E27FC236}">
                <a16:creationId xmlns:a16="http://schemas.microsoft.com/office/drawing/2014/main" id="{819B7F91-59F1-459A-9B4C-D666B97AC9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865032" y="2631670"/>
            <a:ext cx="107627" cy="107627"/>
          </a:xfrm>
          <a:prstGeom prst="rect">
            <a:avLst/>
          </a:prstGeom>
        </p:spPr>
      </p:pic>
      <p:pic>
        <p:nvPicPr>
          <p:cNvPr id="73" name="Picture 2" descr="V:\Комитет проектной деятельности\Проекты\болтунова.jpg"/>
          <p:cNvPicPr>
            <a:picLocks noChangeAspect="1" noChangeArrowheads="1"/>
          </p:cNvPicPr>
          <p:nvPr/>
        </p:nvPicPr>
        <p:blipFill rotWithShape="1">
          <a:blip r:embed="rId8" cstate="print"/>
          <a:srcRect b="22205"/>
          <a:stretch/>
        </p:blipFill>
        <p:spPr bwMode="auto">
          <a:xfrm>
            <a:off x="10652731" y="126817"/>
            <a:ext cx="464707" cy="450000"/>
          </a:xfrm>
          <a:prstGeom prst="ellipse">
            <a:avLst/>
          </a:prstGeom>
          <a:ln w="3175" cap="rnd">
            <a:solidFill>
              <a:srgbClr val="808080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BEA6BD8E-F259-477F-B395-C9F7DB2426CA}"/>
              </a:ext>
            </a:extLst>
          </p:cNvPr>
          <p:cNvSpPr/>
          <p:nvPr/>
        </p:nvSpPr>
        <p:spPr>
          <a:xfrm>
            <a:off x="10200962" y="710567"/>
            <a:ext cx="133997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С.А. БОЛТУНОВА</a:t>
            </a: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0995C0C6-93F1-45DD-B7B9-2F6A87CD0C14}"/>
              </a:ext>
            </a:extLst>
          </p:cNvPr>
          <p:cNvSpPr/>
          <p:nvPr/>
        </p:nvSpPr>
        <p:spPr>
          <a:xfrm>
            <a:off x="9944016" y="824464"/>
            <a:ext cx="1948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Заместитель директора департамента образования администрации области</a:t>
            </a:r>
          </a:p>
        </p:txBody>
      </p:sp>
      <p:pic>
        <p:nvPicPr>
          <p:cNvPr id="82" name="Рисунок 81">
            <a:extLst>
              <a:ext uri="{FF2B5EF4-FFF2-40B4-BE49-F238E27FC236}">
                <a16:creationId xmlns:a16="http://schemas.microsoft.com/office/drawing/2014/main" id="{39B2D6E3-961A-4B6A-A4E8-14FDBE2C87C6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207" r="-7873" b="15983"/>
          <a:stretch/>
        </p:blipFill>
        <p:spPr>
          <a:xfrm>
            <a:off x="9042643" y="106643"/>
            <a:ext cx="453397" cy="453397"/>
          </a:xfrm>
          <a:prstGeom prst="ellipse">
            <a:avLst/>
          </a:prstGeom>
          <a:ln w="3175" cap="rnd">
            <a:solidFill>
              <a:srgbClr val="A5A5A5"/>
            </a:solidFill>
          </a:ln>
          <a:effectLst/>
        </p:spPr>
      </p:pic>
      <p:pic>
        <p:nvPicPr>
          <p:cNvPr id="111" name="Рисунок 110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66" y="2931855"/>
            <a:ext cx="279996" cy="279996"/>
          </a:xfrm>
          <a:prstGeom prst="rect">
            <a:avLst/>
          </a:prstGeom>
        </p:spPr>
      </p:pic>
      <p:sp>
        <p:nvSpPr>
          <p:cNvPr id="112" name="Овал 111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217584" y="2845154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62924" y="3377977"/>
            <a:ext cx="4390574" cy="70788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dirty="0"/>
              <a:t>Не менее 25% обучающихся организаций, осуществляющих образовательную деятельность по образовательным программам среднего профессионального образования, проходят аттестацию с использованием механизма демонстрационного экзамена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Прямая соединительная линия 113">
            <a:extLst>
              <a:ext uri="{FF2B5EF4-FFF2-40B4-BE49-F238E27FC236}">
                <a16:creationId xmlns:a16="http://schemas.microsoft.com/office/drawing/2014/main" id="{F1A1C9AB-D0CA-4557-8DF4-CF6B9AEAFD15}"/>
              </a:ext>
            </a:extLst>
          </p:cNvPr>
          <p:cNvCxnSpPr>
            <a:cxnSpLocks/>
            <a:stCxn id="112" idx="4"/>
            <a:endCxn id="81" idx="0"/>
          </p:cNvCxnSpPr>
          <p:nvPr/>
        </p:nvCxnSpPr>
        <p:spPr>
          <a:xfrm>
            <a:off x="444283" y="3298551"/>
            <a:ext cx="30487" cy="2696562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Овал 114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206105" y="3431151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62D72AD9-7F93-431E-BDB8-0C52122DB2D9}"/>
              </a:ext>
            </a:extLst>
          </p:cNvPr>
          <p:cNvSpPr/>
          <p:nvPr/>
        </p:nvSpPr>
        <p:spPr>
          <a:xfrm>
            <a:off x="746954" y="4127681"/>
            <a:ext cx="4390575" cy="400110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dirty="0"/>
              <a:t>Созданы и функционируют не менее 50 мастерских, оснащенных современным оборудованием 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Овал 120">
            <a:extLst>
              <a:ext uri="{FF2B5EF4-FFF2-40B4-BE49-F238E27FC236}">
                <a16:creationId xmlns:a16="http://schemas.microsoft.com/office/drawing/2014/main" id="{3EEF206C-EEC4-4A31-A857-282649268F19}"/>
              </a:ext>
            </a:extLst>
          </p:cNvPr>
          <p:cNvSpPr/>
          <p:nvPr/>
        </p:nvSpPr>
        <p:spPr>
          <a:xfrm>
            <a:off x="206519" y="4035205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22" name="Овал 121">
            <a:extLst>
              <a:ext uri="{FF2B5EF4-FFF2-40B4-BE49-F238E27FC236}">
                <a16:creationId xmlns:a16="http://schemas.microsoft.com/office/drawing/2014/main" id="{3EEF206C-EEC4-4A31-A857-282649268F19}"/>
              </a:ext>
            </a:extLst>
          </p:cNvPr>
          <p:cNvSpPr/>
          <p:nvPr/>
        </p:nvSpPr>
        <p:spPr>
          <a:xfrm>
            <a:off x="227044" y="4618873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62D72AD9-7F93-431E-BDB8-0C52122DB2D9}"/>
              </a:ext>
            </a:extLst>
          </p:cNvPr>
          <p:cNvSpPr/>
          <p:nvPr/>
        </p:nvSpPr>
        <p:spPr>
          <a:xfrm>
            <a:off x="762923" y="5168282"/>
            <a:ext cx="4390575" cy="70788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dirty="0"/>
              <a:t>В 50 % организаций, осуществляющих образовательную деятельность по образовательным программам среднего профессионального образования, не менее 25 % выпускников проходят итоговую аттестацию в форме демонстрационного экзамена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AF5F01D4-70F5-48CB-8B4C-B59AC7078AB0}"/>
              </a:ext>
            </a:extLst>
          </p:cNvPr>
          <p:cNvSpPr/>
          <p:nvPr/>
        </p:nvSpPr>
        <p:spPr>
          <a:xfrm>
            <a:off x="820669" y="3069895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 ПРОЕКТА НА 31.12.2020</a:t>
            </a:r>
          </a:p>
        </p:txBody>
      </p:sp>
      <p:pic>
        <p:nvPicPr>
          <p:cNvPr id="137" name="Рисунок 136">
            <a:extLst>
              <a:ext uri="{FF2B5EF4-FFF2-40B4-BE49-F238E27FC236}">
                <a16:creationId xmlns:a16="http://schemas.microsoft.com/office/drawing/2014/main" id="{819B7F91-59F1-459A-9B4C-D666B97AC9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842988" y="1422429"/>
            <a:ext cx="119360" cy="119360"/>
          </a:xfrm>
          <a:prstGeom prst="rect">
            <a:avLst/>
          </a:prstGeom>
        </p:spPr>
      </p:pic>
      <p:sp>
        <p:nvSpPr>
          <p:cNvPr id="100" name="Овал 99">
            <a:extLst>
              <a:ext uri="{FF2B5EF4-FFF2-40B4-BE49-F238E27FC236}">
                <a16:creationId xmlns:a16="http://schemas.microsoft.com/office/drawing/2014/main" id="{3EEF206C-EEC4-4A31-A857-282649268F19}"/>
              </a:ext>
            </a:extLst>
          </p:cNvPr>
          <p:cNvSpPr/>
          <p:nvPr/>
        </p:nvSpPr>
        <p:spPr>
          <a:xfrm>
            <a:off x="236504" y="5306993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62D72AD9-7F93-431E-BDB8-0C52122DB2D9}"/>
              </a:ext>
            </a:extLst>
          </p:cNvPr>
          <p:cNvSpPr/>
          <p:nvPr/>
        </p:nvSpPr>
        <p:spPr>
          <a:xfrm>
            <a:off x="746954" y="5939985"/>
            <a:ext cx="4390574" cy="861774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 2024 году достигнутый в 2019 году показатель 0,179 тыс. преподавателей (мастеров производственного обучения), прошедших повышение квалификации по программам, основанным на опыте Союза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Ворлдскиллс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Россия, возрастет до не менее 0,400 тыс., из которых не менее 0,013 тыс. сертифицированы в качестве экспертов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Ворлдскиллс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Овал 79">
            <a:extLst>
              <a:ext uri="{FF2B5EF4-FFF2-40B4-BE49-F238E27FC236}">
                <a16:creationId xmlns:a16="http://schemas.microsoft.com/office/drawing/2014/main" id="{2A7DC02C-4ECB-4A72-BB5F-7AC5A17CE1B7}"/>
              </a:ext>
            </a:extLst>
          </p:cNvPr>
          <p:cNvSpPr/>
          <p:nvPr/>
        </p:nvSpPr>
        <p:spPr>
          <a:xfrm>
            <a:off x="6705524" y="1334604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id="{CB58F472-1D77-433E-99AB-6A6AB8D907F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512" y="1407713"/>
            <a:ext cx="308054" cy="308054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F46BECBB-5413-4BB1-932B-32AC1EFAD03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63" y="386331"/>
            <a:ext cx="289150" cy="280775"/>
          </a:xfrm>
          <a:prstGeom prst="rect">
            <a:avLst/>
          </a:prstGeom>
        </p:spPr>
      </p:pic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53606511-8518-4809-BED3-5349B2CA414F}"/>
              </a:ext>
            </a:extLst>
          </p:cNvPr>
          <p:cNvCxnSpPr>
            <a:cxnSpLocks/>
          </p:cNvCxnSpPr>
          <p:nvPr/>
        </p:nvCxnSpPr>
        <p:spPr>
          <a:xfrm>
            <a:off x="6942838" y="0"/>
            <a:ext cx="5455" cy="295204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4868519" y="3165789"/>
            <a:ext cx="14384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на 2020 год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5256920" y="3499717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6%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256919" y="4108001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264904" y="5351048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10%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64904" y="6186206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0,179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436669" y="3026645"/>
            <a:ext cx="50168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 (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31.01.2020)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192099" y="3445966"/>
            <a:ext cx="5906644" cy="46166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800" dirty="0"/>
              <a:t>Определен перечень образовательных организаций и  компетенции, заявленные в предварительном графике проведения демонстрационного экзамена по стандартам </a:t>
            </a:r>
            <a:r>
              <a:rPr lang="ru-RU" sz="800" dirty="0" err="1"/>
              <a:t>Ворлдскиллс</a:t>
            </a:r>
            <a:r>
              <a:rPr lang="ru-RU" sz="800" dirty="0"/>
              <a:t> Россия, а также предварительный график проведения демонстрационного экзамена в 2020 году</a:t>
            </a: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219716" y="4015668"/>
            <a:ext cx="5906644" cy="46166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800" dirty="0" smtClean="0"/>
              <a:t>15,868 млн. руб. направляются на </a:t>
            </a:r>
            <a:r>
              <a:rPr lang="ru-RU" sz="800" dirty="0" err="1" smtClean="0"/>
              <a:t>софинансирование</a:t>
            </a:r>
            <a:r>
              <a:rPr lang="ru-RU" sz="800" dirty="0" smtClean="0"/>
              <a:t>  создания мастерских, оснащенных современной материально-технической базой по заявленным компетенциям, 4 колледжам предоставлен грант </a:t>
            </a:r>
            <a:r>
              <a:rPr lang="ru-RU" sz="800" dirty="0"/>
              <a:t>из федерального бюджета в форме субсидий юридическим </a:t>
            </a:r>
            <a:r>
              <a:rPr lang="ru-RU" sz="800" dirty="0" smtClean="0"/>
              <a:t>лицам. Разработаны </a:t>
            </a:r>
            <a:r>
              <a:rPr lang="ru-RU" sz="800" dirty="0"/>
              <a:t>«дорожные карты» по </a:t>
            </a:r>
            <a:r>
              <a:rPr lang="ru-RU" sz="800" dirty="0" smtClean="0"/>
              <a:t>созданию 19 мастерских.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192098" y="5376613"/>
            <a:ext cx="5906645" cy="58477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i="1" dirty="0"/>
              <a:t>В рамках организационной работы по подготовке к проведению демонстрационного экзамена в 2020 году сформирована и направлена в Союз «Агентство развития профессиональных сообществ и рабочих кадров «Молодые профессионалы (</a:t>
            </a:r>
            <a:r>
              <a:rPr lang="ru-RU" sz="800" i="1" dirty="0" err="1"/>
              <a:t>Ворлдскиллс</a:t>
            </a:r>
            <a:r>
              <a:rPr lang="ru-RU" sz="800" i="1" dirty="0"/>
              <a:t> Россия)» Заявка Владимирской области на проведение демонстрационного экзамена по стандартам </a:t>
            </a:r>
            <a:r>
              <a:rPr lang="ru-RU" sz="800" i="1" dirty="0" err="1"/>
              <a:t>Ворлдскиллс</a:t>
            </a:r>
            <a:r>
              <a:rPr lang="ru-RU" sz="800" i="1" dirty="0"/>
              <a:t> Россия.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207369" y="6202682"/>
            <a:ext cx="5867567" cy="46166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>
                <a:solidFill>
                  <a:prstClr val="black"/>
                </a:solidFill>
              </a:rPr>
              <a:t>К концу 2024 года не менее 400 </a:t>
            </a:r>
            <a:r>
              <a:rPr lang="ru-RU" sz="800" dirty="0" smtClean="0">
                <a:solidFill>
                  <a:prstClr val="black"/>
                </a:solidFill>
              </a:rPr>
              <a:t>преподавателей </a:t>
            </a:r>
            <a:r>
              <a:rPr lang="ru-RU" sz="800" dirty="0">
                <a:solidFill>
                  <a:prstClr val="black"/>
                </a:solidFill>
              </a:rPr>
              <a:t>(мастеров производственного </a:t>
            </a:r>
            <a:r>
              <a:rPr lang="ru-RU" sz="800" dirty="0" smtClean="0">
                <a:solidFill>
                  <a:prstClr val="black"/>
                </a:solidFill>
              </a:rPr>
              <a:t>обучения</a:t>
            </a:r>
            <a:r>
              <a:rPr lang="ru-RU" sz="800" dirty="0">
                <a:solidFill>
                  <a:prstClr val="black"/>
                </a:solidFill>
              </a:rPr>
              <a:t>) прошли повышение квалификации преподавателей по программам, </a:t>
            </a:r>
            <a:r>
              <a:rPr lang="ru-RU" sz="800" dirty="0" smtClean="0">
                <a:solidFill>
                  <a:prstClr val="black"/>
                </a:solidFill>
              </a:rPr>
              <a:t>основанным </a:t>
            </a:r>
            <a:r>
              <a:rPr lang="ru-RU" sz="800" dirty="0">
                <a:solidFill>
                  <a:prstClr val="black"/>
                </a:solidFill>
              </a:rPr>
              <a:t>на опыте Союза </a:t>
            </a:r>
            <a:r>
              <a:rPr lang="ru-RU" sz="800" dirty="0" err="1">
                <a:solidFill>
                  <a:prstClr val="black"/>
                </a:solidFill>
              </a:rPr>
              <a:t>Ворлдскиллс</a:t>
            </a:r>
            <a:r>
              <a:rPr lang="ru-RU" sz="800" dirty="0">
                <a:solidFill>
                  <a:prstClr val="black"/>
                </a:solidFill>
              </a:rPr>
              <a:t> Россия и прошли практику на предприятиях-партнерах, а также не менее 13 из них сертифицированы в качестве экспертов </a:t>
            </a:r>
            <a:r>
              <a:rPr lang="ru-RU" sz="800" dirty="0" err="1">
                <a:solidFill>
                  <a:prstClr val="black"/>
                </a:solidFill>
              </a:rPr>
              <a:t>Ворлдскиллс</a:t>
            </a:r>
            <a:r>
              <a:rPr lang="ru-RU" sz="800" dirty="0">
                <a:solidFill>
                  <a:prstClr val="black"/>
                </a:solidFill>
              </a:rPr>
              <a:t>.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954133" y="796044"/>
            <a:ext cx="8322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31.01.2020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C82EEBE4-89C9-476D-80D4-56F4B18AC3C9}"/>
              </a:ext>
            </a:extLst>
          </p:cNvPr>
          <p:cNvSpPr/>
          <p:nvPr/>
        </p:nvSpPr>
        <p:spPr>
          <a:xfrm>
            <a:off x="7179754" y="1489068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ФИНАНСИРОВАНИЕ ПРОЕКТА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г., млн. руб.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544EFA30-2FFF-4618-BD7C-8CA3C01F3A4D}"/>
              </a:ext>
            </a:extLst>
          </p:cNvPr>
          <p:cNvSpPr/>
          <p:nvPr/>
        </p:nvSpPr>
        <p:spPr>
          <a:xfrm>
            <a:off x="10756032" y="1606318"/>
            <a:ext cx="722812" cy="2188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554444"/>
                </a:solidFill>
                <a:latin typeface="Calibri"/>
              </a:rPr>
              <a:t>15,868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62D72AD9-7F93-431E-BDB8-0C52122DB2D9}"/>
              </a:ext>
            </a:extLst>
          </p:cNvPr>
          <p:cNvSpPr/>
          <p:nvPr/>
        </p:nvSpPr>
        <p:spPr>
          <a:xfrm>
            <a:off x="747659" y="4577322"/>
            <a:ext cx="4390575" cy="553998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dirty="0"/>
              <a:t>Разработана методология наставничества в системе среднего профессионального образования, в том числе посредством привлечения к этой деятельности специалистов-практиков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264904" y="4708219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Овал 80">
            <a:extLst>
              <a:ext uri="{FF2B5EF4-FFF2-40B4-BE49-F238E27FC236}">
                <a16:creationId xmlns:a16="http://schemas.microsoft.com/office/drawing/2014/main" id="{3EEF206C-EEC4-4A31-A857-282649268F19}"/>
              </a:ext>
            </a:extLst>
          </p:cNvPr>
          <p:cNvSpPr/>
          <p:nvPr/>
        </p:nvSpPr>
        <p:spPr>
          <a:xfrm>
            <a:off x="248071" y="5995113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192099" y="4493509"/>
            <a:ext cx="5906644" cy="830997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800" i="1" dirty="0" smtClean="0"/>
              <a:t>В </a:t>
            </a:r>
            <a:r>
              <a:rPr lang="ru-RU" sz="800" i="1" dirty="0"/>
              <a:t>рамках соглашения о сотрудничестве между АНО «Агентство стратегических инициатив по продвижению новых проектов», Союзом «Агентство развития профессиональных сообществ и рабочих кадров «</a:t>
            </a:r>
            <a:r>
              <a:rPr lang="ru-RU" sz="800" i="1" dirty="0" err="1"/>
              <a:t>Ворлдскиллс</a:t>
            </a:r>
            <a:r>
              <a:rPr lang="ru-RU" sz="800" i="1" dirty="0"/>
              <a:t> Россия» и администрацией Владимирской области осуществляется внедрение Регионального стандарта кадрового обеспечения промышленного роста. В процессе обобщения находятся результаты апробации в 2019 году практико-ориентированной (дуальной) модели обучения, которая успешно внедрена в 18 колледжах области, а также методические подходы, использованные профессиональными образовательными организациями при внедрении дуальной модели обучения.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712165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919012"/>
            <a:ext cx="3410148" cy="54575"/>
            <a:chOff x="789215" y="913615"/>
            <a:chExt cx="2846771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>
              <a:off x="811043" y="930489"/>
              <a:ext cx="2824943" cy="0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45079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fld id="{63A86A98-B6C9-4FE0-92A2-10397A8B85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5" name="Прямоугольник: усеченные верхние углы 3">
            <a:extLst>
              <a:ext uri="{FF2B5EF4-FFF2-40B4-BE49-F238E27FC236}">
                <a16:creationId xmlns:a16="http://schemas.microsoft.com/office/drawing/2014/main" id="{82D9981D-A58D-46E6-9900-24B8E8085A7A}"/>
              </a:ext>
            </a:extLst>
          </p:cNvPr>
          <p:cNvSpPr/>
          <p:nvPr/>
        </p:nvSpPr>
        <p:spPr>
          <a:xfrm>
            <a:off x="6429375" y="6536912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28BDBD"/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  АДМИНИСТРАЦИЯ ВЛАДИМИРСКОЙ ОБЛАСТИ</a:t>
            </a:r>
          </a:p>
        </p:txBody>
      </p:sp>
      <p:sp>
        <p:nvSpPr>
          <p:cNvPr id="196" name="Параллелограмм 5">
            <a:extLst>
              <a:ext uri="{FF2B5EF4-FFF2-40B4-BE49-F238E27FC236}">
                <a16:creationId xmlns:a16="http://schemas.microsoft.com/office/drawing/2014/main" id="{F57243E1-0BB6-41F8-82D6-8CF5B0C841F8}"/>
              </a:ext>
            </a:extLst>
          </p:cNvPr>
          <p:cNvSpPr/>
          <p:nvPr/>
        </p:nvSpPr>
        <p:spPr>
          <a:xfrm>
            <a:off x="11415235" y="6536911"/>
            <a:ext cx="828676" cy="351197"/>
          </a:xfrm>
          <a:custGeom>
            <a:avLst/>
            <a:gdLst>
              <a:gd name="connsiteX0" fmla="*/ 0 w 1472295"/>
              <a:gd name="connsiteY0" fmla="*/ 319794 h 319794"/>
              <a:gd name="connsiteX1" fmla="*/ 79949 w 1472295"/>
              <a:gd name="connsiteY1" fmla="*/ 0 h 319794"/>
              <a:gd name="connsiteX2" fmla="*/ 1472295 w 1472295"/>
              <a:gd name="connsiteY2" fmla="*/ 0 h 319794"/>
              <a:gd name="connsiteX3" fmla="*/ 1392347 w 1472295"/>
              <a:gd name="connsiteY3" fmla="*/ 319794 h 319794"/>
              <a:gd name="connsiteX4" fmla="*/ 0 w 1472295"/>
              <a:gd name="connsiteY4" fmla="*/ 319794 h 319794"/>
              <a:gd name="connsiteX0" fmla="*/ 0 w 1558020"/>
              <a:gd name="connsiteY0" fmla="*/ 329319 h 329319"/>
              <a:gd name="connsiteX1" fmla="*/ 165674 w 1558020"/>
              <a:gd name="connsiteY1" fmla="*/ 0 h 329319"/>
              <a:gd name="connsiteX2" fmla="*/ 1558020 w 1558020"/>
              <a:gd name="connsiteY2" fmla="*/ 0 h 329319"/>
              <a:gd name="connsiteX3" fmla="*/ 1478072 w 1558020"/>
              <a:gd name="connsiteY3" fmla="*/ 319794 h 329319"/>
              <a:gd name="connsiteX4" fmla="*/ 0 w 1558020"/>
              <a:gd name="connsiteY4" fmla="*/ 329319 h 329319"/>
              <a:gd name="connsiteX0" fmla="*/ 0 w 1529445"/>
              <a:gd name="connsiteY0" fmla="*/ 329319 h 329319"/>
              <a:gd name="connsiteX1" fmla="*/ 165674 w 1529445"/>
              <a:gd name="connsiteY1" fmla="*/ 0 h 329319"/>
              <a:gd name="connsiteX2" fmla="*/ 1529445 w 1529445"/>
              <a:gd name="connsiteY2" fmla="*/ 9525 h 329319"/>
              <a:gd name="connsiteX3" fmla="*/ 1478072 w 1529445"/>
              <a:gd name="connsiteY3" fmla="*/ 319794 h 329319"/>
              <a:gd name="connsiteX4" fmla="*/ 0 w 1529445"/>
              <a:gd name="connsiteY4" fmla="*/ 329319 h 329319"/>
              <a:gd name="connsiteX0" fmla="*/ 0 w 1491345"/>
              <a:gd name="connsiteY0" fmla="*/ 329319 h 329319"/>
              <a:gd name="connsiteX1" fmla="*/ 165674 w 1491345"/>
              <a:gd name="connsiteY1" fmla="*/ 0 h 329319"/>
              <a:gd name="connsiteX2" fmla="*/ 1491345 w 1491345"/>
              <a:gd name="connsiteY2" fmla="*/ 0 h 329319"/>
              <a:gd name="connsiteX3" fmla="*/ 1478072 w 1491345"/>
              <a:gd name="connsiteY3" fmla="*/ 319794 h 329319"/>
              <a:gd name="connsiteX4" fmla="*/ 0 w 1491345"/>
              <a:gd name="connsiteY4" fmla="*/ 329319 h 329319"/>
              <a:gd name="connsiteX0" fmla="*/ 0 w 1491345"/>
              <a:gd name="connsiteY0" fmla="*/ 329319 h 338844"/>
              <a:gd name="connsiteX1" fmla="*/ 165674 w 1491345"/>
              <a:gd name="connsiteY1" fmla="*/ 0 h 338844"/>
              <a:gd name="connsiteX2" fmla="*/ 1491345 w 1491345"/>
              <a:gd name="connsiteY2" fmla="*/ 0 h 338844"/>
              <a:gd name="connsiteX3" fmla="*/ 889936 w 1491345"/>
              <a:gd name="connsiteY3" fmla="*/ 338844 h 338844"/>
              <a:gd name="connsiteX4" fmla="*/ 0 w 1491345"/>
              <a:gd name="connsiteY4" fmla="*/ 329319 h 338844"/>
              <a:gd name="connsiteX0" fmla="*/ 0 w 913712"/>
              <a:gd name="connsiteY0" fmla="*/ 329319 h 338844"/>
              <a:gd name="connsiteX1" fmla="*/ 165674 w 913712"/>
              <a:gd name="connsiteY1" fmla="*/ 0 h 338844"/>
              <a:gd name="connsiteX2" fmla="*/ 913712 w 913712"/>
              <a:gd name="connsiteY2" fmla="*/ 0 h 338844"/>
              <a:gd name="connsiteX3" fmla="*/ 889936 w 913712"/>
              <a:gd name="connsiteY3" fmla="*/ 338844 h 338844"/>
              <a:gd name="connsiteX4" fmla="*/ 0 w 913712"/>
              <a:gd name="connsiteY4" fmla="*/ 329319 h 33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712" h="338844">
                <a:moveTo>
                  <a:pt x="0" y="329319"/>
                </a:moveTo>
                <a:lnTo>
                  <a:pt x="165674" y="0"/>
                </a:lnTo>
                <a:lnTo>
                  <a:pt x="913712" y="0"/>
                </a:lnTo>
                <a:lnTo>
                  <a:pt x="889936" y="338844"/>
                </a:lnTo>
                <a:lnTo>
                  <a:pt x="0" y="329319"/>
                </a:lnTo>
                <a:close/>
              </a:path>
            </a:pathLst>
          </a:cu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7" name="Номер слайда 2">
            <a:extLst>
              <a:ext uri="{FF2B5EF4-FFF2-40B4-BE49-F238E27FC236}">
                <a16:creationId xmlns:a16="http://schemas.microsoft.com/office/drawing/2014/main" id="{5A4E1EFE-5799-456A-94CD-F62BC809BF5C}"/>
              </a:ext>
            </a:extLst>
          </p:cNvPr>
          <p:cNvSpPr txBox="1">
            <a:spLocks/>
          </p:cNvSpPr>
          <p:nvPr/>
        </p:nvSpPr>
        <p:spPr>
          <a:xfrm>
            <a:off x="9299257" y="6525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A86A98-B6C9-4FE0-92A2-10397A8B854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8" name="Прямоугольник: усеченные верхние углы 3">
            <a:extLst>
              <a:ext uri="{FF2B5EF4-FFF2-40B4-BE49-F238E27FC236}">
                <a16:creationId xmlns:a16="http://schemas.microsoft.com/office/drawing/2014/main" id="{3BB850AD-8A88-41FE-855B-C88E56DA9744}"/>
              </a:ext>
            </a:extLst>
          </p:cNvPr>
          <p:cNvSpPr/>
          <p:nvPr/>
        </p:nvSpPr>
        <p:spPr>
          <a:xfrm flipH="1" flipV="1">
            <a:off x="-72803" y="-50689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E5A661"/>
          </a:solidFill>
          <a:ln>
            <a:solidFill>
              <a:srgbClr val="E5A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</a:t>
            </a:r>
          </a:p>
        </p:txBody>
      </p:sp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20FEA30A-5927-4645-BF18-4F5D1D9F10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/>
          </a:blip>
          <a:srcRect r="4731"/>
          <a:stretch/>
        </p:blipFill>
        <p:spPr>
          <a:xfrm>
            <a:off x="9274499" y="10372"/>
            <a:ext cx="2926667" cy="1017722"/>
          </a:xfrm>
          <a:prstGeom prst="rect">
            <a:avLst/>
          </a:prstGeom>
        </p:spPr>
      </p:pic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AC66FDE-6D79-49AD-A751-7E3571C3A884}"/>
              </a:ext>
            </a:extLst>
          </p:cNvPr>
          <p:cNvCxnSpPr>
            <a:cxnSpLocks/>
            <a:stCxn id="33" idx="4"/>
            <a:endCxn id="40" idx="4"/>
          </p:cNvCxnSpPr>
          <p:nvPr/>
        </p:nvCxnSpPr>
        <p:spPr>
          <a:xfrm flipH="1">
            <a:off x="345546" y="910680"/>
            <a:ext cx="14863" cy="4667105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Овал 163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47546" y="1334678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51596" y="3316875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133710" y="469209"/>
            <a:ext cx="453397" cy="441471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5" y="555390"/>
            <a:ext cx="279996" cy="27999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4433" y="1312109"/>
            <a:ext cx="5625920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dirty="0">
                <a:solidFill>
                  <a:prstClr val="black"/>
                </a:solidFill>
              </a:rPr>
              <a:t>Созданы и функционируют не менее 50 мастерских, оснащенных современным оборудованием 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293477" y="3236501"/>
            <a:ext cx="5421358" cy="156966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Участие 5</a:t>
            </a:r>
            <a:r>
              <a:rPr lang="ru-RU" sz="1200" dirty="0" smtClean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ОМС. </a:t>
            </a:r>
            <a:r>
              <a:rPr lang="ru-RU" sz="1200" dirty="0"/>
              <a:t>В </a:t>
            </a:r>
            <a:r>
              <a:rPr lang="ru-RU" sz="1200" dirty="0" smtClean="0"/>
              <a:t>2020 </a:t>
            </a:r>
            <a:r>
              <a:rPr lang="ru-RU" sz="1200" dirty="0"/>
              <a:t>году </a:t>
            </a:r>
            <a:r>
              <a:rPr lang="ru-RU" sz="1200" dirty="0" smtClean="0"/>
              <a:t>в заявку на проведение итоговой аттестации в форме демонстрационного экзамена включены выпускники  9 профессиональных образовательных организаций из 5 МО: </a:t>
            </a:r>
            <a:r>
              <a:rPr lang="ru-RU" sz="1200" dirty="0" err="1" smtClean="0"/>
              <a:t>г.Владимир</a:t>
            </a:r>
            <a:r>
              <a:rPr lang="ru-RU" sz="1200" dirty="0" smtClean="0"/>
              <a:t>, г. Гусь-Хрустальный, </a:t>
            </a:r>
            <a:r>
              <a:rPr lang="ru-RU" sz="1200" dirty="0"/>
              <a:t>г. Ковров, </a:t>
            </a:r>
            <a:r>
              <a:rPr lang="ru-RU" sz="1200" dirty="0" smtClean="0"/>
              <a:t>округ Муром, Юрьев-Польский район; в том числе проведение итоговой аттестации в форме демонстрационного экзамена в соответствии с требованиями федеральных государственных образовательных стандартов  - выпускники 4 профессиональных образовательных организаций из 2 МО: г. Владимир, г. Ковров (Срок-30.12.2020)</a:t>
            </a:r>
            <a:endParaRPr lang="ru-RU" sz="1200" dirty="0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80770" y="3236501"/>
            <a:ext cx="5613246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dirty="0">
                <a:solidFill>
                  <a:prstClr val="black"/>
                </a:solidFill>
              </a:rPr>
              <a:t>В 50 % организаций, осуществляющих образовательную деятельность по образовательным программам среднего профессионального образования, не менее 25 % выпускников проходят итоговую аттестацию в форме демонстрационного экзамена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70059" y="835386"/>
            <a:ext cx="57723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1. Государственное бюджетное профессиональное образовательное учреждение Владимирской области «</a:t>
            </a:r>
            <a:r>
              <a:rPr lang="ru-RU" sz="1200" dirty="0" err="1"/>
              <a:t>Гусевский</a:t>
            </a:r>
            <a:r>
              <a:rPr lang="ru-RU" sz="1200" dirty="0"/>
              <a:t> стекольный колледж» - 5 мастерских по приоритетной группе компетенций «Промышленные и инженерные технологии»;</a:t>
            </a:r>
          </a:p>
          <a:p>
            <a:r>
              <a:rPr lang="ru-RU" sz="1200" dirty="0"/>
              <a:t>2. Государственное бюджетное профессиональное образовательное учреждение Владимирской области «Ковровский транспортный колледж» - 5 мастерских по приоритетной группе компетенций «Обслуживание транспорта и логистика»; </a:t>
            </a:r>
          </a:p>
          <a:p>
            <a:r>
              <a:rPr lang="ru-RU" sz="1200" dirty="0"/>
              <a:t>3. Государственное бюджетное профессиональное образовательное учреждение Владимирской области «Муромский педагогический колледж» - 4 мастерских по приоритетной группе компетенций «Социальная сфера»; </a:t>
            </a:r>
          </a:p>
          <a:p>
            <a:r>
              <a:rPr lang="ru-RU" sz="1200" dirty="0"/>
              <a:t>4. Государственное автономное профессиональное образовательное учреждение Владимирской области «</a:t>
            </a:r>
            <a:r>
              <a:rPr lang="ru-RU" sz="1200" dirty="0" err="1"/>
              <a:t>Никологорский</a:t>
            </a:r>
            <a:r>
              <a:rPr lang="ru-RU" sz="1200" dirty="0"/>
              <a:t> аграрно-промышленный колледж» - 5 мастерских по приоритетной группе компетенций «Сельское хозяйство»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58408" y="5030906"/>
            <a:ext cx="5720535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dirty="0">
                <a:solidFill>
                  <a:prstClr val="black"/>
                </a:solidFill>
              </a:rPr>
              <a:t>Не менее 25% обучающихся организаций, осуществляющих образовательную деятельность по образовательным программам среднего профессионального образования, проходят аттестацию с использованием механизма демонстрационного экзамена</a:t>
            </a: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47546" y="5181785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6293477" y="5030906"/>
            <a:ext cx="5578272" cy="12003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200" dirty="0" smtClean="0">
                <a:solidFill>
                  <a:prstClr val="black"/>
                </a:solidFill>
              </a:rPr>
              <a:t>Участие 9 ОМС. </a:t>
            </a:r>
            <a:r>
              <a:rPr lang="ru-RU" sz="1200" dirty="0"/>
              <a:t>В 2020 году в заявку на проведение </a:t>
            </a:r>
            <a:r>
              <a:rPr lang="ru-RU" sz="1200" dirty="0" smtClean="0"/>
              <a:t>аттестации </a:t>
            </a:r>
            <a:r>
              <a:rPr lang="ru-RU" sz="1200" dirty="0"/>
              <a:t>в форме демонстрационного экзамена включены </a:t>
            </a:r>
            <a:r>
              <a:rPr lang="ru-RU" sz="1200" dirty="0" smtClean="0"/>
              <a:t>обучающиеся  24 </a:t>
            </a:r>
            <a:r>
              <a:rPr lang="ru-RU" sz="1200" dirty="0"/>
              <a:t>профессиональных образовательных организаций из </a:t>
            </a:r>
            <a:r>
              <a:rPr lang="ru-RU" sz="1200" dirty="0" smtClean="0"/>
              <a:t>9 </a:t>
            </a:r>
            <a:r>
              <a:rPr lang="ru-RU" sz="1200" dirty="0"/>
              <a:t>МО: </a:t>
            </a:r>
            <a:r>
              <a:rPr lang="ru-RU" sz="1200" dirty="0" smtClean="0"/>
              <a:t>Александровский район, г. Владимир</a:t>
            </a:r>
            <a:r>
              <a:rPr lang="ru-RU" sz="1200" dirty="0"/>
              <a:t>, </a:t>
            </a:r>
            <a:r>
              <a:rPr lang="ru-RU" sz="1200" dirty="0" smtClean="0"/>
              <a:t>Вязниковский район, г</a:t>
            </a:r>
            <a:r>
              <a:rPr lang="ru-RU" sz="1200" dirty="0"/>
              <a:t>. Гусь-Хрустальный, г. Ковров, округ Муром, </a:t>
            </a:r>
            <a:r>
              <a:rPr lang="ru-RU" sz="1200" dirty="0" err="1" smtClean="0"/>
              <a:t>Судогодский</a:t>
            </a:r>
            <a:r>
              <a:rPr lang="ru-RU" sz="1200" dirty="0" smtClean="0"/>
              <a:t> район, Суздальский район, Юрьев-Польский район (Срок-30.12.2020</a:t>
            </a:r>
            <a:r>
              <a:rPr lang="ru-RU" sz="1200" dirty="0"/>
              <a:t>)</a:t>
            </a:r>
          </a:p>
          <a:p>
            <a:r>
              <a:rPr lang="ru-RU" sz="12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 txBox="1">
            <a:spLocks/>
          </p:cNvSpPr>
          <p:nvPr/>
        </p:nvSpPr>
        <p:spPr>
          <a:xfrm>
            <a:off x="873390" y="549086"/>
            <a:ext cx="3549576" cy="355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Результаты с участием ОМСу</a:t>
            </a:r>
          </a:p>
        </p:txBody>
      </p:sp>
    </p:spTree>
    <p:extLst>
      <p:ext uri="{BB962C8B-B14F-4D97-AF65-F5344CB8AC3E}">
        <p14:creationId xmlns:p14="http://schemas.microsoft.com/office/powerpoint/2010/main" val="38165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Прямая соединительная линия 113">
            <a:extLst>
              <a:ext uri="{FF2B5EF4-FFF2-40B4-BE49-F238E27FC236}">
                <a16:creationId xmlns:a16="http://schemas.microsoft.com/office/drawing/2014/main" id="{D8916A16-D614-414D-BF0B-71A619A3248E}"/>
              </a:ext>
            </a:extLst>
          </p:cNvPr>
          <p:cNvCxnSpPr>
            <a:cxnSpLocks/>
          </p:cNvCxnSpPr>
          <p:nvPr/>
        </p:nvCxnSpPr>
        <p:spPr>
          <a:xfrm flipH="1">
            <a:off x="455880" y="6213946"/>
            <a:ext cx="3890" cy="644054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AC66FDE-6D79-49AD-A751-7E3571C3A884}"/>
              </a:ext>
            </a:extLst>
          </p:cNvPr>
          <p:cNvCxnSpPr>
            <a:cxnSpLocks/>
            <a:stCxn id="54" idx="4"/>
            <a:endCxn id="113" idx="4"/>
          </p:cNvCxnSpPr>
          <p:nvPr/>
        </p:nvCxnSpPr>
        <p:spPr>
          <a:xfrm flipH="1">
            <a:off x="451770" y="1792047"/>
            <a:ext cx="14778" cy="4585842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516" y="232221"/>
            <a:ext cx="4098783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СОЦИАЛЬНАЯ АКТИВНОСТЬ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566112"/>
            <a:ext cx="5637829" cy="36000"/>
            <a:chOff x="789215" y="913615"/>
            <a:chExt cx="5637829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44" y="921853"/>
              <a:ext cx="5616000" cy="8636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36000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A6CA8010-CDA8-4444-A334-36806BE81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00848"/>
              </p:ext>
            </p:extLst>
          </p:nvPr>
        </p:nvGraphicFramePr>
        <p:xfrm>
          <a:off x="797486" y="1077360"/>
          <a:ext cx="5911892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39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3691049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  <a:gridCol w="617838">
                  <a:extLst>
                    <a:ext uri="{9D8B030D-6E8A-4147-A177-3AD203B41FA5}">
                      <a16:colId xmlns:a16="http://schemas.microsoft.com/office/drawing/2014/main" val="3910691592"/>
                    </a:ext>
                  </a:extLst>
                </a:gridCol>
                <a:gridCol w="551935">
                  <a:extLst>
                    <a:ext uri="{9D8B030D-6E8A-4147-A177-3AD203B41FA5}">
                      <a16:colId xmlns:a16="http://schemas.microsoft.com/office/drawing/2014/main" val="824839461"/>
                    </a:ext>
                  </a:extLst>
                </a:gridCol>
                <a:gridCol w="563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5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Численность обучающихся, вовлеченных в деятельность общественных объединений на базе образовательных организаций общего образования, среднего и высшего профессионального образования, млн. чел. накопительным</a:t>
                      </a:r>
                      <a:r>
                        <a:rPr lang="ru-RU" sz="900" b="0" kern="1200" baseline="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 итогом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0,0173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r>
                        <a:rPr lang="en-US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0,059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19214"/>
                  </a:ext>
                </a:extLst>
              </a:tr>
              <a:tr h="196518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граждан, вовлеченных в добровольческую деятельность, %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97201"/>
                  </a:ext>
                </a:extLst>
              </a:tr>
              <a:tr h="36028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молодежи, задействованной в мероприятиях по вовлечению в творческую деятельность, 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Овал 5">
            <a:extLst>
              <a:ext uri="{FF2B5EF4-FFF2-40B4-BE49-F238E27FC236}">
                <a16:creationId xmlns:a16="http://schemas.microsoft.com/office/drawing/2014/main" id="{E6D79802-6DEA-462D-A26E-77BBCF6A392D}"/>
              </a:ext>
            </a:extLst>
          </p:cNvPr>
          <p:cNvSpPr/>
          <p:nvPr/>
        </p:nvSpPr>
        <p:spPr>
          <a:xfrm>
            <a:off x="199680" y="134209"/>
            <a:ext cx="574958" cy="574958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BE40D7F-F152-491E-A863-83B237D11E6D}"/>
              </a:ext>
            </a:extLst>
          </p:cNvPr>
          <p:cNvCxnSpPr>
            <a:endCxn id="6" idx="0"/>
          </p:cNvCxnSpPr>
          <p:nvPr/>
        </p:nvCxnSpPr>
        <p:spPr>
          <a:xfrm>
            <a:off x="487159" y="0"/>
            <a:ext cx="0" cy="13420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B7AFA88-9BD0-492E-9874-E60A3A3E2BFF}"/>
              </a:ext>
            </a:extLst>
          </p:cNvPr>
          <p:cNvCxnSpPr>
            <a:stCxn id="6" idx="4"/>
          </p:cNvCxnSpPr>
          <p:nvPr/>
        </p:nvCxnSpPr>
        <p:spPr>
          <a:xfrm>
            <a:off x="487159" y="709167"/>
            <a:ext cx="0" cy="108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>
            <a:extLst>
              <a:ext uri="{FF2B5EF4-FFF2-40B4-BE49-F238E27FC236}">
                <a16:creationId xmlns:a16="http://schemas.microsoft.com/office/drawing/2014/main" id="{8B4D6BA2-11DF-4E7D-9247-6B75CF0B5759}"/>
              </a:ext>
            </a:extLst>
          </p:cNvPr>
          <p:cNvSpPr/>
          <p:nvPr/>
        </p:nvSpPr>
        <p:spPr>
          <a:xfrm>
            <a:off x="252238" y="818602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5BE30559-9FF9-43F4-82B9-E50A16DADB3B}"/>
              </a:ext>
            </a:extLst>
          </p:cNvPr>
          <p:cNvCxnSpPr/>
          <p:nvPr/>
        </p:nvCxnSpPr>
        <p:spPr>
          <a:xfrm>
            <a:off x="474770" y="1272757"/>
            <a:ext cx="0" cy="72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>
            <a:extLst>
              <a:ext uri="{FF2B5EF4-FFF2-40B4-BE49-F238E27FC236}">
                <a16:creationId xmlns:a16="http://schemas.microsoft.com/office/drawing/2014/main" id="{99E85557-4518-4A0C-B2FD-E0F4F7FEBB6B}"/>
              </a:ext>
            </a:extLst>
          </p:cNvPr>
          <p:cNvSpPr/>
          <p:nvPr/>
        </p:nvSpPr>
        <p:spPr>
          <a:xfrm>
            <a:off x="239849" y="1338650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53606511-8518-4809-BED3-5349B2CA414F}"/>
              </a:ext>
            </a:extLst>
          </p:cNvPr>
          <p:cNvCxnSpPr>
            <a:cxnSpLocks/>
          </p:cNvCxnSpPr>
          <p:nvPr/>
        </p:nvCxnSpPr>
        <p:spPr>
          <a:xfrm>
            <a:off x="6942838" y="-11750"/>
            <a:ext cx="0" cy="293576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>
            <a:extLst>
              <a:ext uri="{FF2B5EF4-FFF2-40B4-BE49-F238E27FC236}">
                <a16:creationId xmlns:a16="http://schemas.microsoft.com/office/drawing/2014/main" id="{48A133A1-D7D0-45C4-BE74-7721D01E0E8D}"/>
              </a:ext>
            </a:extLst>
          </p:cNvPr>
          <p:cNvSpPr/>
          <p:nvPr/>
        </p:nvSpPr>
        <p:spPr>
          <a:xfrm>
            <a:off x="6709378" y="290799"/>
            <a:ext cx="466921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F46BECBB-5413-4BB1-932B-32AC1EFAD0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63" y="386331"/>
            <a:ext cx="289150" cy="280775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D5942AAB-27CC-4086-80D0-2BAA8D0195D4}"/>
              </a:ext>
            </a:extLst>
          </p:cNvPr>
          <p:cNvSpPr txBox="1"/>
          <p:nvPr/>
        </p:nvSpPr>
        <p:spPr>
          <a:xfrm>
            <a:off x="997092" y="31966"/>
            <a:ext cx="214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РЕГИОНАЛЬНЫЙ ПРОЕКТ</a:t>
            </a:r>
          </a:p>
        </p:txBody>
      </p:sp>
      <p:pic>
        <p:nvPicPr>
          <p:cNvPr id="131" name="Рисунок 130">
            <a:extLst>
              <a:ext uri="{FF2B5EF4-FFF2-40B4-BE49-F238E27FC236}">
                <a16:creationId xmlns:a16="http://schemas.microsoft.com/office/drawing/2014/main" id="{68E62C0D-F6AB-4CA6-9008-8A5D0D6F09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01" y="1407479"/>
            <a:ext cx="324000" cy="324000"/>
          </a:xfrm>
          <a:prstGeom prst="rect">
            <a:avLst/>
          </a:prstGeom>
        </p:spPr>
      </p:pic>
      <p:sp>
        <p:nvSpPr>
          <p:cNvPr id="136" name="Прямоугольник 135">
            <a:extLst>
              <a:ext uri="{FF2B5EF4-FFF2-40B4-BE49-F238E27FC236}">
                <a16:creationId xmlns:a16="http://schemas.microsoft.com/office/drawing/2014/main" id="{F6775AA7-5407-4CDC-BB9E-FE965E3F7FA6}"/>
              </a:ext>
            </a:extLst>
          </p:cNvPr>
          <p:cNvSpPr/>
          <p:nvPr/>
        </p:nvSpPr>
        <p:spPr>
          <a:xfrm>
            <a:off x="847825" y="604708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ЦЕЛЕВЫЕ ПОКАЗАТЕЛИ ПРОЕКТА НА 31.12.20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558006" y="697387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D8916A16-D614-414D-BF0B-71A619A3248E}"/>
              </a:ext>
            </a:extLst>
          </p:cNvPr>
          <p:cNvCxnSpPr>
            <a:cxnSpLocks/>
            <a:stCxn id="89" idx="4"/>
            <a:endCxn id="74" idx="0"/>
          </p:cNvCxnSpPr>
          <p:nvPr/>
        </p:nvCxnSpPr>
        <p:spPr>
          <a:xfrm flipH="1">
            <a:off x="6938949" y="744196"/>
            <a:ext cx="3890" cy="644054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4875870" y="692692"/>
            <a:ext cx="816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18419FEC-BD58-4418-B906-CF5700379DAC}"/>
              </a:ext>
            </a:extLst>
          </p:cNvPr>
          <p:cNvSpPr txBox="1">
            <a:spLocks/>
          </p:cNvSpPr>
          <p:nvPr/>
        </p:nvSpPr>
        <p:spPr>
          <a:xfrm>
            <a:off x="9352005" y="64686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AF5F01D4-70F5-48CB-8B4C-B59AC7078AB0}"/>
              </a:ext>
            </a:extLst>
          </p:cNvPr>
          <p:cNvSpPr/>
          <p:nvPr/>
        </p:nvSpPr>
        <p:spPr>
          <a:xfrm>
            <a:off x="688921" y="2356390"/>
            <a:ext cx="3705330" cy="325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 ПРОЕКТА НА 31.12.20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C82EEBE4-89C9-476D-80D4-56F4B18AC3C9}"/>
              </a:ext>
            </a:extLst>
          </p:cNvPr>
          <p:cNvSpPr/>
          <p:nvPr/>
        </p:nvSpPr>
        <p:spPr>
          <a:xfrm>
            <a:off x="7149768" y="1386990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ФИНАНСИРОВАНИЕ ПРОЕКТА ОТСУТСТВУЕТ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2A7DC02C-4ECB-4A72-BB5F-7AC5A17CE1B7}"/>
              </a:ext>
            </a:extLst>
          </p:cNvPr>
          <p:cNvSpPr/>
          <p:nvPr/>
        </p:nvSpPr>
        <p:spPr>
          <a:xfrm>
            <a:off x="6712250" y="1388250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CB58F472-1D77-433E-99AB-6A6AB8D907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63" y="1443163"/>
            <a:ext cx="308054" cy="308054"/>
          </a:xfrm>
          <a:prstGeom prst="rect">
            <a:avLst/>
          </a:prstGeom>
        </p:spPr>
      </p:pic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2DC56443-6FB9-4E1B-A83F-D24BAB4DC8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48" y="917300"/>
            <a:ext cx="252000" cy="252000"/>
          </a:xfrm>
          <a:prstGeom prst="rect">
            <a:avLst/>
          </a:prstGeom>
        </p:spPr>
      </p:pic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64951" y="4339235"/>
            <a:ext cx="483626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Реализован комплекс проектов и мероприятий для студенческой молодежи, направленный на формирование и развитие способностей, личностных компетенций для самореализации и профессионального развития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1BBA47F0-C1A4-442B-AA77-A5077D0C4562}"/>
              </a:ext>
            </a:extLst>
          </p:cNvPr>
          <p:cNvSpPr/>
          <p:nvPr/>
        </p:nvSpPr>
        <p:spPr>
          <a:xfrm>
            <a:off x="7722771" y="623749"/>
            <a:ext cx="7232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8D1865A0-9FE0-45EF-AB85-333F61A74A90}"/>
              </a:ext>
            </a:extLst>
          </p:cNvPr>
          <p:cNvSpPr/>
          <p:nvPr/>
        </p:nvSpPr>
        <p:spPr>
          <a:xfrm>
            <a:off x="8917561" y="610251"/>
            <a:ext cx="11512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РУКОВОДИТЕЛЬ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F63E8EBB-DFF6-4E11-98E2-0952CC7D5BDF}"/>
              </a:ext>
            </a:extLst>
          </p:cNvPr>
          <p:cNvSpPr/>
          <p:nvPr/>
        </p:nvSpPr>
        <p:spPr>
          <a:xfrm>
            <a:off x="8836806" y="761765"/>
            <a:ext cx="13203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А.Г. </a:t>
            </a:r>
            <a:r>
              <a:rPr kumimoji="0" lang="ru-RU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ВИНОГРАДОВ</a:t>
            </a: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785CDF6E-1F63-47F5-A8C0-8339CE1A8342}"/>
              </a:ext>
            </a:extLst>
          </p:cNvPr>
          <p:cNvSpPr/>
          <p:nvPr/>
        </p:nvSpPr>
        <p:spPr>
          <a:xfrm>
            <a:off x="8786192" y="967040"/>
            <a:ext cx="1502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председатель комитета по молодежной политике администрации области</a:t>
            </a:r>
          </a:p>
        </p:txBody>
      </p:sp>
      <p:sp>
        <p:nvSpPr>
          <p:cNvPr id="165" name="Прямоугольник 164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303783" y="2421764"/>
            <a:ext cx="1647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на 20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год</a:t>
            </a:r>
          </a:p>
        </p:txBody>
      </p:sp>
      <p:pic>
        <p:nvPicPr>
          <p:cNvPr id="5121" name="Picture 1" descr="V:\Комитет по молодежной политике\Зверева\Катя\От Лены\1225_oooo.plu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58300" y="142875"/>
            <a:ext cx="457200" cy="457200"/>
          </a:xfrm>
          <a:prstGeom prst="rect">
            <a:avLst/>
          </a:prstGeom>
          <a:noFill/>
        </p:spPr>
      </p:pic>
      <p:pic>
        <p:nvPicPr>
          <p:cNvPr id="69" name="Рисунок 68">
            <a:extLst>
              <a:ext uri="{FF2B5EF4-FFF2-40B4-BE49-F238E27FC236}">
                <a16:creationId xmlns:a16="http://schemas.microsoft.com/office/drawing/2014/main" id="{FD14E80D-ADF6-4EDF-A631-8A919716C9C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3016" r="22052" b="62581"/>
          <a:stretch/>
        </p:blipFill>
        <p:spPr>
          <a:xfrm>
            <a:off x="10675955" y="150804"/>
            <a:ext cx="503651" cy="453600"/>
          </a:xfrm>
          <a:prstGeom prst="ellipse">
            <a:avLst/>
          </a:prstGeom>
          <a:ln w="63500" cap="rnd">
            <a:noFill/>
          </a:ln>
          <a:effectLst/>
        </p:spPr>
      </p:pic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B5DDFCD6-9376-4FC2-AA2F-9BE4754CC3C6}"/>
              </a:ext>
            </a:extLst>
          </p:cNvPr>
          <p:cNvSpPr/>
          <p:nvPr/>
        </p:nvSpPr>
        <p:spPr>
          <a:xfrm>
            <a:off x="10353404" y="613737"/>
            <a:ext cx="12779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АДМИНИСТРАТОР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BEA6BD8E-F259-477F-B395-C9F7DB2426CA}"/>
              </a:ext>
            </a:extLst>
          </p:cNvPr>
          <p:cNvSpPr/>
          <p:nvPr/>
        </p:nvSpPr>
        <p:spPr>
          <a:xfrm>
            <a:off x="10329460" y="763128"/>
            <a:ext cx="133997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С.В. ЖИРОВА</a:t>
            </a: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0995C0C6-93F1-45DD-B7B9-2F6A87CD0C14}"/>
              </a:ext>
            </a:extLst>
          </p:cNvPr>
          <p:cNvSpPr/>
          <p:nvPr/>
        </p:nvSpPr>
        <p:spPr>
          <a:xfrm>
            <a:off x="10093361" y="950530"/>
            <a:ext cx="1948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заместитель председателя комитета по молодежной политике администрации области</a:t>
            </a:r>
          </a:p>
        </p:txBody>
      </p:sp>
      <p:graphicFrame>
        <p:nvGraphicFramePr>
          <p:cNvPr id="85" name="Таблица 84">
            <a:extLst>
              <a:ext uri="{FF2B5EF4-FFF2-40B4-BE49-F238E27FC236}">
                <a16:creationId xmlns:a16="http://schemas.microsoft.com/office/drawing/2014/main" id="{473B7BCF-0568-4211-AAA6-43382F1B1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172616"/>
              </p:ext>
            </p:extLst>
          </p:nvPr>
        </p:nvGraphicFramePr>
        <p:xfrm>
          <a:off x="6827512" y="2025129"/>
          <a:ext cx="527412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48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282448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2806035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  <a:gridCol w="807308">
                  <a:extLst>
                    <a:ext uri="{9D8B030D-6E8A-4147-A177-3AD203B41FA5}">
                      <a16:colId xmlns:a16="http://schemas.microsoft.com/office/drawing/2014/main" val="3910691592"/>
                    </a:ext>
                  </a:extLst>
                </a:gridCol>
                <a:gridCol w="518984">
                  <a:extLst>
                    <a:ext uri="{9D8B030D-6E8A-4147-A177-3AD203B41FA5}">
                      <a16:colId xmlns:a16="http://schemas.microsoft.com/office/drawing/2014/main" val="824839461"/>
                    </a:ext>
                  </a:extLst>
                </a:gridCol>
                <a:gridCol w="576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305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студентов, вовлеченных в клубное студенческое движение, %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97201"/>
                  </a:ext>
                </a:extLst>
              </a:tr>
            </a:tbl>
          </a:graphicData>
        </a:graphic>
      </p:graphicFrame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DACF8B2D-A762-4701-BD95-E1F5E207E47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71" y="229077"/>
            <a:ext cx="363555" cy="363555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:a16="http://schemas.microsoft.com/office/drawing/2014/main" id="{DACF8B2D-A762-4701-BD95-E1F5E207E47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248127"/>
            <a:ext cx="363555" cy="363555"/>
          </a:xfrm>
          <a:prstGeom prst="rect">
            <a:avLst/>
          </a:prstGeom>
        </p:spPr>
      </p:pic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83072" y="2992160"/>
            <a:ext cx="4821182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В соответствии с разработанными образовательными программами осуществлены мероприятия по обучению не менее 0,3 тыс. координаторов добровольцев (волонтеров</a:t>
            </a:r>
            <a:r>
              <a:rPr lang="ru-RU" sz="800" dirty="0" smtClean="0"/>
              <a:t>)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64951" y="4818863"/>
            <a:ext cx="4836261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Ежегодно, начиная с 2019 года, в весенне-летний период разработаны и проведены 10 образовательных программ в рамках Форума молодых деятелей культуры и искусства "Таврида</a:t>
            </a:r>
            <a:r>
              <a:rPr lang="ru-RU" sz="800" dirty="0" smtClean="0"/>
              <a:t>"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61727" y="5196392"/>
            <a:ext cx="484751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 Владимирской области создана и внедрена система социальной поддержки граждан, систематически участвующих в добровольческих (волонтерских) проектах, учета волонтеров, наград и званий, стипендиальная и нематериальная поддержка</a:t>
            </a:r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314082" y="2565399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6" name="Овал 105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323622" y="3039636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10" name="Овал 109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314081" y="3391350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18" name="Овал 117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94009" y="3847777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22" name="Овал 121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90305" y="4370558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5558006" y="4369975"/>
            <a:ext cx="100792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0%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5565953" y="2996498"/>
            <a:ext cx="100331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0,14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5562110" y="4818863"/>
            <a:ext cx="996723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10176112" y="1599771"/>
            <a:ext cx="816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78469" y="3737928"/>
            <a:ext cx="4826131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В целях популяризации добровольчества (волонтерства) во Владимирской области проведена информационная и рекламная кампания, в том числе рекламные ролики на ТВ и в сети «Интернет», охват аудитории теле- и радиорекламы составляет не менее 137833 человек ежегодно, а также в сети «Интернет» и социальных сетях размещается не менее 100 информационных материалов в год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71275" y="5678373"/>
            <a:ext cx="484618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Информирование целевых групп о конкурсах, входящих в платформу «Россия – страна возможностей» о социальных лифтах, которые доступны победителям, в том числе обучение в Подмосковном молодежном центре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65219" y="6158057"/>
            <a:ext cx="4844229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Проведен отбор региональной/окружной команды, которая приняла участие в организации Фестиваля «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Таврида-ArtRussia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</a:t>
            </a:r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61727" y="6523002"/>
            <a:ext cx="485573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Не менее 6000 человек во Владимирской области к 2024 г. использует единую информационную систему в сфере развития </a:t>
            </a:r>
            <a:r>
              <a:rPr lang="ru-RU" sz="800" dirty="0" smtClean="0"/>
              <a:t>добровольчества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79685" y="3372585"/>
            <a:ext cx="4834559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Проведен конкурсный отбор на предоставление субсидий (грантов) лучшим практикам в сфере добровольчества (волонтерства), реализуемым во Владимирской области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Овал 106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94007" y="4807306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08" name="Овал 107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303415" y="5256736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12" name="Овал 111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90305" y="5660594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113" name="Овал 112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99305" y="6097219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5558230" y="3724154"/>
            <a:ext cx="101875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137833/  100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5576968" y="5743452"/>
            <a:ext cx="995292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5579064" y="6136863"/>
            <a:ext cx="1002719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5576968" y="6505470"/>
            <a:ext cx="1004815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000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5569589" y="3360326"/>
            <a:ext cx="1003413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3" name="Прямоугольник 132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83072" y="2622680"/>
            <a:ext cx="4821182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>
                <a:solidFill>
                  <a:prstClr val="black"/>
                </a:solidFill>
              </a:rPr>
              <a:t>Созданы центры (сообщества, объединения) поддержки добровольчества (волонтерства) на базе образовательных организаций, некоммерческих организаций, государственных и муниципальных </a:t>
            </a:r>
            <a:r>
              <a:rPr lang="ru-RU" sz="800" dirty="0" err="1" smtClean="0">
                <a:solidFill>
                  <a:prstClr val="black"/>
                </a:solidFill>
              </a:rPr>
              <a:t>учр</a:t>
            </a:r>
            <a:r>
              <a:rPr lang="ru-RU" sz="800" dirty="0" smtClean="0">
                <a:solidFill>
                  <a:prstClr val="black"/>
                </a:solidFill>
              </a:rPr>
              <a:t>-й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5565953" y="2630888"/>
            <a:ext cx="1004815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6012682" y="700211"/>
            <a:ext cx="92636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на 31.01.2020 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75975" y="2656700"/>
            <a:ext cx="5405655" cy="21544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dirty="0" smtClean="0"/>
              <a:t>Ведется разработка необходимой для открытия </a:t>
            </a:r>
            <a:r>
              <a:rPr lang="ru-RU" sz="800" smtClean="0"/>
              <a:t>центра документации</a:t>
            </a:r>
            <a:endParaRPr lang="ru-RU" sz="800" dirty="0"/>
          </a:p>
        </p:txBody>
      </p: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83871" y="6150329"/>
            <a:ext cx="5394499" cy="21544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800" dirty="0" smtClean="0"/>
              <a:t>Прорабатывается вопрос участия 15 человек в Фестивале «Таврида –</a:t>
            </a:r>
            <a:r>
              <a:rPr lang="en-US" sz="800" dirty="0" err="1" smtClean="0"/>
              <a:t>ArtRussia</a:t>
            </a:r>
            <a:r>
              <a:rPr lang="ru-RU" sz="800" dirty="0" smtClean="0"/>
              <a:t>»</a:t>
            </a:r>
            <a:endParaRPr lang="ru-RU" sz="800" b="1" dirty="0"/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83871" y="5792818"/>
            <a:ext cx="5394499" cy="21544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800" dirty="0" smtClean="0"/>
              <a:t>Прорабатывается вопрос размещения информации о конкурсах в региональных СМИ</a:t>
            </a:r>
            <a:endParaRPr lang="ru-RU" sz="800" b="1" dirty="0"/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79231" y="3833984"/>
            <a:ext cx="5399141" cy="21544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800" dirty="0" smtClean="0"/>
              <a:t>На отчетную дату размещено 4 информационных материала в социальных сетях</a:t>
            </a:r>
            <a:endParaRPr lang="ru-RU" sz="800" dirty="0"/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75975" y="3385600"/>
            <a:ext cx="5402397" cy="33855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800" dirty="0" smtClean="0"/>
              <a:t>До конца февраля 2020 года будет объявлен старт двух конкурсов на предоставление субсидий лучшим практикам в сфере добровольчества пройдет  в 2020 году</a:t>
            </a:r>
            <a:endParaRPr lang="ru-RU" sz="800" dirty="0"/>
          </a:p>
        </p:txBody>
      </p:sp>
      <p:sp>
        <p:nvSpPr>
          <p:cNvPr id="135" name="Прямоугольник 134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83871" y="5166238"/>
            <a:ext cx="5402397" cy="461665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dirty="0"/>
              <a:t>Создана система государственной поддержки «Важное дело» и комплекс мероприятий «За доброту и милосердие</a:t>
            </a:r>
            <a:r>
              <a:rPr lang="ru-RU" sz="800" dirty="0" smtClean="0"/>
              <a:t>»,  </a:t>
            </a:r>
            <a:r>
              <a:rPr lang="ru-RU" sz="800" dirty="0"/>
              <a:t>включающие в себя различные виды поддержки добровольчества</a:t>
            </a:r>
            <a:r>
              <a:rPr lang="ru-RU" sz="800" dirty="0" smtClean="0"/>
              <a:t>. Учет </a:t>
            </a:r>
            <a:r>
              <a:rPr lang="ru-RU" sz="800" dirty="0"/>
              <a:t>волонтеров и </a:t>
            </a:r>
            <a:r>
              <a:rPr lang="ru-RU" sz="800" dirty="0" smtClean="0"/>
              <a:t>волонтерских организаций </a:t>
            </a:r>
            <a:r>
              <a:rPr lang="ru-RU" sz="800" dirty="0"/>
              <a:t>проводится при помощи единой информационной системы «Добровольцы России</a:t>
            </a:r>
            <a:r>
              <a:rPr lang="ru-RU" sz="800" dirty="0" smtClean="0"/>
              <a:t>»</a:t>
            </a:r>
            <a:endParaRPr lang="ru-RU" sz="800" dirty="0"/>
          </a:p>
        </p:txBody>
      </p: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75974" y="6561913"/>
            <a:ext cx="5402396" cy="21544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800" dirty="0" smtClean="0"/>
              <a:t>На отчетную дату Единую информационную систему «Добровольцы России» использует 5 755 человек</a:t>
            </a:r>
            <a:endParaRPr lang="ru-RU" sz="800" dirty="0"/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75975" y="4895255"/>
            <a:ext cx="5402397" cy="21544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dirty="0" smtClean="0"/>
              <a:t>Прорабатывается вопрос участия 26 человек в Форуме молодых деятелей культуры и искусства «Таврида»</a:t>
            </a:r>
            <a:endParaRPr lang="ru-RU" sz="800" dirty="0"/>
          </a:p>
        </p:txBody>
      </p:sp>
      <p:sp>
        <p:nvSpPr>
          <p:cNvPr id="139" name="Прямоугольник 13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84290" y="2894076"/>
            <a:ext cx="5397340" cy="461665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dirty="0" smtClean="0"/>
              <a:t>Во второй половине 2020 года 140 </a:t>
            </a:r>
            <a:r>
              <a:rPr lang="ru-RU" sz="800" dirty="0"/>
              <a:t>координаторов добровольцев (волонтеров) по работе в сфере добровольчества </a:t>
            </a:r>
            <a:r>
              <a:rPr lang="ru-RU" sz="800" dirty="0" smtClean="0"/>
              <a:t>будут обучены </a:t>
            </a:r>
            <a:r>
              <a:rPr lang="ru-RU" sz="800" dirty="0"/>
              <a:t>в рамках областного молодежного обучающего форума «Верю в Отечество</a:t>
            </a:r>
            <a:r>
              <a:rPr lang="ru-RU" sz="800" dirty="0" smtClean="0"/>
              <a:t>», а также на единой платформе «</a:t>
            </a:r>
            <a:r>
              <a:rPr lang="ru-RU" sz="800" dirty="0" err="1" smtClean="0"/>
              <a:t>ДоброУниверситет</a:t>
            </a:r>
            <a:r>
              <a:rPr lang="ru-RU" sz="800" dirty="0" smtClean="0"/>
              <a:t>»</a:t>
            </a:r>
            <a:endParaRPr lang="ru-RU" sz="800" dirty="0"/>
          </a:p>
        </p:txBody>
      </p:sp>
      <p:sp>
        <p:nvSpPr>
          <p:cNvPr id="140" name="Прямоугольник 139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684109" y="4142897"/>
            <a:ext cx="5394262" cy="707886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dirty="0" smtClean="0"/>
              <a:t>В работе: график встреч клуба «Диалог на равных» 2020. Планово:12 </a:t>
            </a:r>
            <a:r>
              <a:rPr lang="ru-RU" sz="800" dirty="0"/>
              <a:t>встреч, с участием не менее </a:t>
            </a:r>
            <a:r>
              <a:rPr lang="ru-RU" sz="800" dirty="0" smtClean="0"/>
              <a:t> 6 спикеров, </a:t>
            </a:r>
            <a:r>
              <a:rPr lang="ru-RU" sz="800" dirty="0"/>
              <a:t>в которых принимает участие не менее 2 500 </a:t>
            </a:r>
            <a:r>
              <a:rPr lang="ru-RU" sz="800" dirty="0" smtClean="0"/>
              <a:t>студентов,</a:t>
            </a:r>
            <a:r>
              <a:rPr lang="ru-RU" sz="800" dirty="0"/>
              <a:t> увеличение числа пользователей «OnRussia</a:t>
            </a:r>
            <a:r>
              <a:rPr lang="ru-RU" sz="800" dirty="0" smtClean="0"/>
              <a:t>» не </a:t>
            </a:r>
            <a:r>
              <a:rPr lang="ru-RU" sz="800" dirty="0"/>
              <a:t>менее 600 </a:t>
            </a:r>
            <a:r>
              <a:rPr lang="ru-RU" sz="800" dirty="0" smtClean="0"/>
              <a:t>человек .</a:t>
            </a:r>
            <a:r>
              <a:rPr lang="ru-RU" sz="800" dirty="0"/>
              <a:t>Создано и реализует </a:t>
            </a:r>
            <a:r>
              <a:rPr lang="ru-RU" sz="800" dirty="0" smtClean="0"/>
              <a:t>свою деятельность </a:t>
            </a:r>
            <a:r>
              <a:rPr lang="ru-RU" sz="800" dirty="0"/>
              <a:t>на постоянной основе региональное отделение Национальной </a:t>
            </a:r>
            <a:r>
              <a:rPr lang="ru-RU" sz="800" dirty="0" smtClean="0"/>
              <a:t>лиги студенческих </a:t>
            </a:r>
            <a:r>
              <a:rPr lang="ru-RU" sz="800" dirty="0"/>
              <a:t>клубов. Ежегодно участие в мероприятиях Национальной </a:t>
            </a:r>
            <a:r>
              <a:rPr lang="ru-RU" sz="800" dirty="0" smtClean="0"/>
              <a:t>лиги студенческих </a:t>
            </a:r>
            <a:r>
              <a:rPr lang="ru-RU" sz="800" dirty="0"/>
              <a:t>клубов принимают не менее 6 000 </a:t>
            </a:r>
            <a:r>
              <a:rPr lang="ru-RU" sz="800" dirty="0" smtClean="0"/>
              <a:t>студентов на </a:t>
            </a:r>
            <a:r>
              <a:rPr lang="ru-RU" sz="800" dirty="0"/>
              <a:t>31.12.2020 – 30%</a:t>
            </a:r>
          </a:p>
        </p:txBody>
      </p:sp>
      <p:sp>
        <p:nvSpPr>
          <p:cNvPr id="142" name="Прямоугольник 141"/>
          <p:cNvSpPr/>
          <p:nvPr/>
        </p:nvSpPr>
        <p:spPr>
          <a:xfrm>
            <a:off x="6909531" y="2418336"/>
            <a:ext cx="50168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(31.01.2020)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10855098" y="1585155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1283881" y="1500516"/>
            <a:ext cx="92636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на 31.01.2020 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1" name="Овал 140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90305" y="6461312"/>
            <a:ext cx="338246" cy="297853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0305" y="6465144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1200" dirty="0" smtClean="0">
                <a:solidFill>
                  <a:srgbClr val="554444"/>
                </a:solidFill>
              </a:rPr>
              <a:t>10</a:t>
            </a:r>
            <a:endParaRPr lang="ru-RU" sz="1200" dirty="0">
              <a:solidFill>
                <a:srgbClr val="554444"/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5565953" y="5239510"/>
            <a:ext cx="995292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777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919012"/>
            <a:ext cx="3410148" cy="54575"/>
            <a:chOff x="789215" y="913615"/>
            <a:chExt cx="2846771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>
              <a:off x="811043" y="930489"/>
              <a:ext cx="2824943" cy="0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45079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fld id="{63A86A98-B6C9-4FE0-92A2-10397A8B85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5" name="Прямоугольник: усеченные верхние углы 3">
            <a:extLst>
              <a:ext uri="{FF2B5EF4-FFF2-40B4-BE49-F238E27FC236}">
                <a16:creationId xmlns:a16="http://schemas.microsoft.com/office/drawing/2014/main" id="{82D9981D-A58D-46E6-9900-24B8E8085A7A}"/>
              </a:ext>
            </a:extLst>
          </p:cNvPr>
          <p:cNvSpPr/>
          <p:nvPr/>
        </p:nvSpPr>
        <p:spPr>
          <a:xfrm>
            <a:off x="6429375" y="6536912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28BDBD"/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  АДМИНИСТРАЦИЯ ВЛАДИМИРСКОЙ ОБЛАСТИ</a:t>
            </a:r>
          </a:p>
        </p:txBody>
      </p:sp>
      <p:sp>
        <p:nvSpPr>
          <p:cNvPr id="196" name="Параллелограмм 5">
            <a:extLst>
              <a:ext uri="{FF2B5EF4-FFF2-40B4-BE49-F238E27FC236}">
                <a16:creationId xmlns:a16="http://schemas.microsoft.com/office/drawing/2014/main" id="{F57243E1-0BB6-41F8-82D6-8CF5B0C841F8}"/>
              </a:ext>
            </a:extLst>
          </p:cNvPr>
          <p:cNvSpPr/>
          <p:nvPr/>
        </p:nvSpPr>
        <p:spPr>
          <a:xfrm>
            <a:off x="11415235" y="6536911"/>
            <a:ext cx="828676" cy="351197"/>
          </a:xfrm>
          <a:custGeom>
            <a:avLst/>
            <a:gdLst>
              <a:gd name="connsiteX0" fmla="*/ 0 w 1472295"/>
              <a:gd name="connsiteY0" fmla="*/ 319794 h 319794"/>
              <a:gd name="connsiteX1" fmla="*/ 79949 w 1472295"/>
              <a:gd name="connsiteY1" fmla="*/ 0 h 319794"/>
              <a:gd name="connsiteX2" fmla="*/ 1472295 w 1472295"/>
              <a:gd name="connsiteY2" fmla="*/ 0 h 319794"/>
              <a:gd name="connsiteX3" fmla="*/ 1392347 w 1472295"/>
              <a:gd name="connsiteY3" fmla="*/ 319794 h 319794"/>
              <a:gd name="connsiteX4" fmla="*/ 0 w 1472295"/>
              <a:gd name="connsiteY4" fmla="*/ 319794 h 319794"/>
              <a:gd name="connsiteX0" fmla="*/ 0 w 1558020"/>
              <a:gd name="connsiteY0" fmla="*/ 329319 h 329319"/>
              <a:gd name="connsiteX1" fmla="*/ 165674 w 1558020"/>
              <a:gd name="connsiteY1" fmla="*/ 0 h 329319"/>
              <a:gd name="connsiteX2" fmla="*/ 1558020 w 1558020"/>
              <a:gd name="connsiteY2" fmla="*/ 0 h 329319"/>
              <a:gd name="connsiteX3" fmla="*/ 1478072 w 1558020"/>
              <a:gd name="connsiteY3" fmla="*/ 319794 h 329319"/>
              <a:gd name="connsiteX4" fmla="*/ 0 w 1558020"/>
              <a:gd name="connsiteY4" fmla="*/ 329319 h 329319"/>
              <a:gd name="connsiteX0" fmla="*/ 0 w 1529445"/>
              <a:gd name="connsiteY0" fmla="*/ 329319 h 329319"/>
              <a:gd name="connsiteX1" fmla="*/ 165674 w 1529445"/>
              <a:gd name="connsiteY1" fmla="*/ 0 h 329319"/>
              <a:gd name="connsiteX2" fmla="*/ 1529445 w 1529445"/>
              <a:gd name="connsiteY2" fmla="*/ 9525 h 329319"/>
              <a:gd name="connsiteX3" fmla="*/ 1478072 w 1529445"/>
              <a:gd name="connsiteY3" fmla="*/ 319794 h 329319"/>
              <a:gd name="connsiteX4" fmla="*/ 0 w 1529445"/>
              <a:gd name="connsiteY4" fmla="*/ 329319 h 329319"/>
              <a:gd name="connsiteX0" fmla="*/ 0 w 1491345"/>
              <a:gd name="connsiteY0" fmla="*/ 329319 h 329319"/>
              <a:gd name="connsiteX1" fmla="*/ 165674 w 1491345"/>
              <a:gd name="connsiteY1" fmla="*/ 0 h 329319"/>
              <a:gd name="connsiteX2" fmla="*/ 1491345 w 1491345"/>
              <a:gd name="connsiteY2" fmla="*/ 0 h 329319"/>
              <a:gd name="connsiteX3" fmla="*/ 1478072 w 1491345"/>
              <a:gd name="connsiteY3" fmla="*/ 319794 h 329319"/>
              <a:gd name="connsiteX4" fmla="*/ 0 w 1491345"/>
              <a:gd name="connsiteY4" fmla="*/ 329319 h 329319"/>
              <a:gd name="connsiteX0" fmla="*/ 0 w 1491345"/>
              <a:gd name="connsiteY0" fmla="*/ 329319 h 338844"/>
              <a:gd name="connsiteX1" fmla="*/ 165674 w 1491345"/>
              <a:gd name="connsiteY1" fmla="*/ 0 h 338844"/>
              <a:gd name="connsiteX2" fmla="*/ 1491345 w 1491345"/>
              <a:gd name="connsiteY2" fmla="*/ 0 h 338844"/>
              <a:gd name="connsiteX3" fmla="*/ 889936 w 1491345"/>
              <a:gd name="connsiteY3" fmla="*/ 338844 h 338844"/>
              <a:gd name="connsiteX4" fmla="*/ 0 w 1491345"/>
              <a:gd name="connsiteY4" fmla="*/ 329319 h 338844"/>
              <a:gd name="connsiteX0" fmla="*/ 0 w 913712"/>
              <a:gd name="connsiteY0" fmla="*/ 329319 h 338844"/>
              <a:gd name="connsiteX1" fmla="*/ 165674 w 913712"/>
              <a:gd name="connsiteY1" fmla="*/ 0 h 338844"/>
              <a:gd name="connsiteX2" fmla="*/ 913712 w 913712"/>
              <a:gd name="connsiteY2" fmla="*/ 0 h 338844"/>
              <a:gd name="connsiteX3" fmla="*/ 889936 w 913712"/>
              <a:gd name="connsiteY3" fmla="*/ 338844 h 338844"/>
              <a:gd name="connsiteX4" fmla="*/ 0 w 913712"/>
              <a:gd name="connsiteY4" fmla="*/ 329319 h 33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712" h="338844">
                <a:moveTo>
                  <a:pt x="0" y="329319"/>
                </a:moveTo>
                <a:lnTo>
                  <a:pt x="165674" y="0"/>
                </a:lnTo>
                <a:lnTo>
                  <a:pt x="913712" y="0"/>
                </a:lnTo>
                <a:lnTo>
                  <a:pt x="889936" y="338844"/>
                </a:lnTo>
                <a:lnTo>
                  <a:pt x="0" y="329319"/>
                </a:lnTo>
                <a:close/>
              </a:path>
            </a:pathLst>
          </a:cu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7" name="Номер слайда 2">
            <a:extLst>
              <a:ext uri="{FF2B5EF4-FFF2-40B4-BE49-F238E27FC236}">
                <a16:creationId xmlns:a16="http://schemas.microsoft.com/office/drawing/2014/main" id="{5A4E1EFE-5799-456A-94CD-F62BC809BF5C}"/>
              </a:ext>
            </a:extLst>
          </p:cNvPr>
          <p:cNvSpPr txBox="1">
            <a:spLocks/>
          </p:cNvSpPr>
          <p:nvPr/>
        </p:nvSpPr>
        <p:spPr>
          <a:xfrm>
            <a:off x="9299257" y="6525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A86A98-B6C9-4FE0-92A2-10397A8B854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8" name="Прямоугольник: усеченные верхние углы 3">
            <a:extLst>
              <a:ext uri="{FF2B5EF4-FFF2-40B4-BE49-F238E27FC236}">
                <a16:creationId xmlns:a16="http://schemas.microsoft.com/office/drawing/2014/main" id="{3BB850AD-8A88-41FE-855B-C88E56DA9744}"/>
              </a:ext>
            </a:extLst>
          </p:cNvPr>
          <p:cNvSpPr/>
          <p:nvPr/>
        </p:nvSpPr>
        <p:spPr>
          <a:xfrm flipH="1" flipV="1">
            <a:off x="-72803" y="-50689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E5A661"/>
          </a:solidFill>
          <a:ln>
            <a:solidFill>
              <a:srgbClr val="E5A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</a:t>
            </a:r>
          </a:p>
        </p:txBody>
      </p:sp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20FEA30A-5927-4645-BF18-4F5D1D9F10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/>
          </a:blip>
          <a:srcRect r="4731"/>
          <a:stretch/>
        </p:blipFill>
        <p:spPr>
          <a:xfrm>
            <a:off x="9274499" y="10372"/>
            <a:ext cx="2926667" cy="1017722"/>
          </a:xfrm>
          <a:prstGeom prst="rect">
            <a:avLst/>
          </a:prstGeom>
        </p:spPr>
      </p:pic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AC66FDE-6D79-49AD-A751-7E3571C3A884}"/>
              </a:ext>
            </a:extLst>
          </p:cNvPr>
          <p:cNvCxnSpPr>
            <a:cxnSpLocks/>
            <a:stCxn id="33" idx="4"/>
          </p:cNvCxnSpPr>
          <p:nvPr/>
        </p:nvCxnSpPr>
        <p:spPr>
          <a:xfrm flipH="1">
            <a:off x="345546" y="910680"/>
            <a:ext cx="14863" cy="4667105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133710" y="469209"/>
            <a:ext cx="453397" cy="441471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5" y="555390"/>
            <a:ext cx="279996" cy="279996"/>
          </a:xfrm>
          <a:prstGeom prst="rect">
            <a:avLst/>
          </a:prstGeom>
        </p:spPr>
      </p:pic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 txBox="1">
            <a:spLocks/>
          </p:cNvSpPr>
          <p:nvPr/>
        </p:nvSpPr>
        <p:spPr>
          <a:xfrm>
            <a:off x="873390" y="549086"/>
            <a:ext cx="3549576" cy="355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Результаты с участием ОМСу</a:t>
            </a:r>
          </a:p>
        </p:txBody>
      </p:sp>
      <p:sp>
        <p:nvSpPr>
          <p:cNvPr id="81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 txBox="1">
            <a:spLocks/>
          </p:cNvSpPr>
          <p:nvPr/>
        </p:nvSpPr>
        <p:spPr>
          <a:xfrm>
            <a:off x="9352005" y="52366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63A86A98-B6C9-4FE0-92A2-10397A8B8549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14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2" name="Номер слайда 2">
            <a:extLst>
              <a:ext uri="{FF2B5EF4-FFF2-40B4-BE49-F238E27FC236}">
                <a16:creationId xmlns:a16="http://schemas.microsoft.com/office/drawing/2014/main" id="{18419FEC-BD58-4418-B906-CF5700379DAC}"/>
              </a:ext>
            </a:extLst>
          </p:cNvPr>
          <p:cNvSpPr txBox="1">
            <a:spLocks/>
          </p:cNvSpPr>
          <p:nvPr/>
        </p:nvSpPr>
        <p:spPr>
          <a:xfrm>
            <a:off x="9352005" y="52366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62219" y="1730530"/>
            <a:ext cx="4821182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В соответствии с разработанными образовательными программами осуществлены мероприятия по обучению не менее 0,3 тыс. координаторов добровольцев (волонтеров</a:t>
            </a:r>
            <a:r>
              <a:rPr lang="ru-RU" sz="800" dirty="0" smtClean="0"/>
              <a:t>)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57063" y="3389376"/>
            <a:ext cx="4836261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Ежегодно, начиная с 2019 года, в весенне-летний период разработаны и проведены 10 образовательных программ в рамках Форума молодых деятелей культуры и искусства "Таврида</a:t>
            </a:r>
            <a:r>
              <a:rPr lang="ru-RU" sz="800" dirty="0" smtClean="0"/>
              <a:t>"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61727" y="3964392"/>
            <a:ext cx="4847516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 Владимирской области создана и внедрена система социальной поддержки граждан, систематически участвующих в добровольческих (волонтерских) проектах, учета волонтеров, наград и званий, стипендиальная и нематериальная поддержка</a:t>
            </a:r>
          </a:p>
        </p:txBody>
      </p:sp>
      <p:sp>
        <p:nvSpPr>
          <p:cNvPr id="87" name="Овал 86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193081" y="1223889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88" name="Овал 87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27218" y="1752573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9" name="Овал 88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07943" y="2215078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90" name="Овал 89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00511" y="2786716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57270" y="2653931"/>
            <a:ext cx="4826131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В целях популяризации добровольчества (волонтерства) во Владимирской области проведена информационная и рекламная кампания, в том числе рекламные ролики на ТВ и в сети «Интернет», охват аудитории теле- и радиорекламы составляет не менее 137833 человек ежегодно, а также в сети «Интернет» и социальных сетях размещается не менее 100 информационных материалов в год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71275" y="4446373"/>
            <a:ext cx="4846182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Информирование целевых групп о конкурсах, входящих в платформу «Россия – страна возможностей» о социальных лифтах, которые доступны победителям, в том числе обучение в Подмосковном молодежном центре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57063" y="5014147"/>
            <a:ext cx="4844229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Проведен отбор региональной/окружной команды, которая приняла участие в организации Фестиваля «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Таврида-ArtRussia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</a:t>
            </a: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51313" y="5553759"/>
            <a:ext cx="4855730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Не менее 6000 человек во Владимирской области к 2024 г. использует единую информационную систему в сфере развития </a:t>
            </a:r>
            <a:r>
              <a:rPr lang="ru-RU" sz="800" dirty="0" smtClean="0"/>
              <a:t>добровольчества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58765" y="2190609"/>
            <a:ext cx="4834559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/>
              <a:t>Проведен конкурсный отбор на предоставление субсидий (грантов) лучшим практикам в сфере добровольчества (волонтерства), реализуемым во Владимирской области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07751" y="3325082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01" name="Овал 100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193080" y="4001240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193080" y="4563045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103" name="Овал 102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193079" y="5018113"/>
            <a:ext cx="304929" cy="280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</a:t>
            </a:r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747F2DBA-936C-4B0F-A49E-4316ADC5483D}"/>
              </a:ext>
            </a:extLst>
          </p:cNvPr>
          <p:cNvSpPr/>
          <p:nvPr/>
        </p:nvSpPr>
        <p:spPr>
          <a:xfrm>
            <a:off x="650475" y="1238393"/>
            <a:ext cx="4821182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>
                <a:solidFill>
                  <a:prstClr val="black"/>
                </a:solidFill>
              </a:rPr>
              <a:t>Созданы центры (сообщества, объединения) поддержки добровольчества (волонтерства) на базе образовательных организаций, некоммерческих организаций, государственных и муниципальных </a:t>
            </a:r>
            <a:r>
              <a:rPr lang="ru-RU" sz="800" dirty="0" err="1" smtClean="0">
                <a:solidFill>
                  <a:prstClr val="black"/>
                </a:solidFill>
              </a:rPr>
              <a:t>учр</a:t>
            </a:r>
            <a:r>
              <a:rPr lang="ru-RU" sz="800" dirty="0" smtClean="0">
                <a:solidFill>
                  <a:prstClr val="black"/>
                </a:solidFill>
              </a:rPr>
              <a:t>-й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61724" y="1319002"/>
            <a:ext cx="107568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 smtClean="0"/>
              <a:t>21 ОМС</a:t>
            </a:r>
            <a:endParaRPr lang="ru-RU" sz="800" b="1" dirty="0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69622" y="5069816"/>
            <a:ext cx="80417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/>
              <a:t>21 ОМС</a:t>
            </a: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61723" y="4617293"/>
            <a:ext cx="87797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/>
              <a:t>21 ОМС</a:t>
            </a: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61724" y="2825769"/>
            <a:ext cx="58141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/>
              <a:t>21 ОМС</a:t>
            </a: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61724" y="2153600"/>
            <a:ext cx="119101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/>
              <a:t>21 ОМС</a:t>
            </a: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68919" y="3944992"/>
            <a:ext cx="574217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/>
              <a:t>21 ОМС</a:t>
            </a: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68920" y="5550491"/>
            <a:ext cx="870778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/>
              <a:t>21 ОМС</a:t>
            </a:r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61724" y="3422118"/>
            <a:ext cx="87797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/>
              <a:t>21 ОМС</a:t>
            </a:r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761724" y="1662076"/>
            <a:ext cx="66765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/>
              <a:t>21 ОМС</a:t>
            </a:r>
          </a:p>
        </p:txBody>
      </p:sp>
      <p:sp>
        <p:nvSpPr>
          <p:cNvPr id="124" name="Овал 123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64233" y="5505380"/>
            <a:ext cx="532465" cy="482055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12599" y="1960664"/>
            <a:ext cx="39026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200" dirty="0">
                <a:solidFill>
                  <a:schemeClr val="dk1"/>
                </a:solidFill>
              </a:rPr>
              <a:t>Увеличение числа добровольцев (волонтеров) в муниципальных образованиях области, за счет проводимой кампании по популяризации добровольчества. В каждом муниципальном образовании созданы муниципальные добровольческие штабы, деятельность которых направлена на поддержку муниципальных добровольческих инициатив и проектов. В каждом муниципальном штабе есть ответственный за работу данного штаба и изыскано помещение для осуществления деятельности. Данное помещение располагается на территории домов культуры, библиотеки, клуба по месту жительства и установлен порядок пользования данными помещениями. Создан реестр помещений, предоставляемых волонтерам и добровольческим организациям на безвозмездной </a:t>
            </a:r>
            <a:r>
              <a:rPr lang="ru-RU" sz="1200" dirty="0" smtClean="0">
                <a:solidFill>
                  <a:schemeClr val="dk1"/>
                </a:solidFill>
              </a:rPr>
              <a:t>основе</a:t>
            </a:r>
            <a:endParaRPr lang="ru-RU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800258845"/>
              </p:ext>
            </p:extLst>
          </p:nvPr>
        </p:nvGraphicFramePr>
        <p:xfrm>
          <a:off x="7623476" y="3246503"/>
          <a:ext cx="2649461" cy="290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AC66FDE-6D79-49AD-A751-7E3571C3A884}"/>
              </a:ext>
            </a:extLst>
          </p:cNvPr>
          <p:cNvCxnSpPr>
            <a:cxnSpLocks/>
          </p:cNvCxnSpPr>
          <p:nvPr/>
        </p:nvCxnSpPr>
        <p:spPr>
          <a:xfrm>
            <a:off x="457839" y="1792047"/>
            <a:ext cx="6805" cy="1245957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92" y="232221"/>
            <a:ext cx="3236993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ОБРАЗОВАНИЕ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566112"/>
            <a:ext cx="5637829" cy="36000"/>
            <a:chOff x="789215" y="913615"/>
            <a:chExt cx="5637829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44" y="921853"/>
              <a:ext cx="5616000" cy="8636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36000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064" y="64342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14462591-E7BF-4C5A-8B79-EA97C801C81A}"/>
              </a:ext>
            </a:extLst>
          </p:cNvPr>
          <p:cNvSpPr/>
          <p:nvPr/>
        </p:nvSpPr>
        <p:spPr>
          <a:xfrm>
            <a:off x="682179" y="762541"/>
            <a:ext cx="3791668" cy="274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СРОКИ РЕАЛИЗАЦИИ: 01.01.2019 – 31.12.2024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6D79802-6DEA-462D-A26E-77BBCF6A392D}"/>
              </a:ext>
            </a:extLst>
          </p:cNvPr>
          <p:cNvSpPr/>
          <p:nvPr/>
        </p:nvSpPr>
        <p:spPr>
          <a:xfrm>
            <a:off x="199680" y="134209"/>
            <a:ext cx="574958" cy="574958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BE40D7F-F152-491E-A863-83B237D11E6D}"/>
              </a:ext>
            </a:extLst>
          </p:cNvPr>
          <p:cNvCxnSpPr>
            <a:endCxn id="6" idx="0"/>
          </p:cNvCxnSpPr>
          <p:nvPr/>
        </p:nvCxnSpPr>
        <p:spPr>
          <a:xfrm>
            <a:off x="487159" y="0"/>
            <a:ext cx="0" cy="13420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B7AFA88-9BD0-492E-9874-E60A3A3E2BFF}"/>
              </a:ext>
            </a:extLst>
          </p:cNvPr>
          <p:cNvCxnSpPr>
            <a:stCxn id="6" idx="4"/>
          </p:cNvCxnSpPr>
          <p:nvPr/>
        </p:nvCxnSpPr>
        <p:spPr>
          <a:xfrm>
            <a:off x="487159" y="709167"/>
            <a:ext cx="0" cy="108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>
            <a:extLst>
              <a:ext uri="{FF2B5EF4-FFF2-40B4-BE49-F238E27FC236}">
                <a16:creationId xmlns:a16="http://schemas.microsoft.com/office/drawing/2014/main" id="{8B4D6BA2-11DF-4E7D-9247-6B75CF0B5759}"/>
              </a:ext>
            </a:extLst>
          </p:cNvPr>
          <p:cNvSpPr/>
          <p:nvPr/>
        </p:nvSpPr>
        <p:spPr>
          <a:xfrm>
            <a:off x="252238" y="818602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850223EF-22BC-420D-A6B3-22FABD8A33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88" y="900149"/>
            <a:ext cx="309913" cy="309913"/>
          </a:xfrm>
          <a:prstGeom prst="rect">
            <a:avLst/>
          </a:prstGeom>
        </p:spPr>
      </p:pic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5BE30559-9FF9-43F4-82B9-E50A16DADB3B}"/>
              </a:ext>
            </a:extLst>
          </p:cNvPr>
          <p:cNvCxnSpPr/>
          <p:nvPr/>
        </p:nvCxnSpPr>
        <p:spPr>
          <a:xfrm>
            <a:off x="474770" y="1272757"/>
            <a:ext cx="0" cy="72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>
            <a:extLst>
              <a:ext uri="{FF2B5EF4-FFF2-40B4-BE49-F238E27FC236}">
                <a16:creationId xmlns:a16="http://schemas.microsoft.com/office/drawing/2014/main" id="{99E85557-4518-4A0C-B2FD-E0F4F7FEBB6B}"/>
              </a:ext>
            </a:extLst>
          </p:cNvPr>
          <p:cNvSpPr/>
          <p:nvPr/>
        </p:nvSpPr>
        <p:spPr>
          <a:xfrm>
            <a:off x="239849" y="1338650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F9EBC0A4-E8D4-4685-9C4E-096CB0DF3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01" y="1407479"/>
            <a:ext cx="324000" cy="324000"/>
          </a:xfrm>
          <a:prstGeom prst="rect">
            <a:avLst/>
          </a:prstGeom>
        </p:spPr>
      </p:pic>
      <p:sp>
        <p:nvSpPr>
          <p:cNvPr id="58" name="Овал 57">
            <a:extLst>
              <a:ext uri="{FF2B5EF4-FFF2-40B4-BE49-F238E27FC236}">
                <a16:creationId xmlns:a16="http://schemas.microsoft.com/office/drawing/2014/main" id="{2A16E1F4-9212-4177-A548-2E0D1AE4FC0A}"/>
              </a:ext>
            </a:extLst>
          </p:cNvPr>
          <p:cNvSpPr/>
          <p:nvPr/>
        </p:nvSpPr>
        <p:spPr>
          <a:xfrm>
            <a:off x="264794" y="2522048"/>
            <a:ext cx="396000" cy="39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AF956E72-C2D3-49C7-9640-DEECA1008E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85" y="2601616"/>
            <a:ext cx="262876" cy="262876"/>
          </a:xfrm>
          <a:prstGeom prst="rect">
            <a:avLst/>
          </a:prstGeom>
        </p:spPr>
      </p:pic>
      <p:grpSp>
        <p:nvGrpSpPr>
          <p:cNvPr id="63" name="Группа 62">
            <a:extLst>
              <a:ext uri="{FF2B5EF4-FFF2-40B4-BE49-F238E27FC236}">
                <a16:creationId xmlns:a16="http://schemas.microsoft.com/office/drawing/2014/main" id="{AB581B87-D3A1-4755-AD94-D310AC6E26FB}"/>
              </a:ext>
            </a:extLst>
          </p:cNvPr>
          <p:cNvGrpSpPr/>
          <p:nvPr/>
        </p:nvGrpSpPr>
        <p:grpSpPr>
          <a:xfrm>
            <a:off x="262886" y="2916555"/>
            <a:ext cx="396000" cy="476262"/>
            <a:chOff x="219341" y="3926750"/>
            <a:chExt cx="396000" cy="476262"/>
          </a:xfrm>
          <a:solidFill>
            <a:schemeClr val="bg1"/>
          </a:solidFill>
        </p:grpSpPr>
        <p:sp>
          <p:nvSpPr>
            <p:cNvPr id="59" name="Овал 58">
              <a:extLst>
                <a:ext uri="{FF2B5EF4-FFF2-40B4-BE49-F238E27FC236}">
                  <a16:creationId xmlns:a16="http://schemas.microsoft.com/office/drawing/2014/main" id="{E80EAF62-9013-4A56-95E0-E51EFD98C4E3}"/>
                </a:ext>
              </a:extLst>
            </p:cNvPr>
            <p:cNvSpPr/>
            <p:nvPr/>
          </p:nvSpPr>
          <p:spPr>
            <a:xfrm>
              <a:off x="219341" y="4007012"/>
              <a:ext cx="396000" cy="396000"/>
            </a:xfrm>
            <a:prstGeom prst="ellipse">
              <a:avLst/>
            </a:prstGeom>
            <a:grpFill/>
            <a:ln w="19050">
              <a:solidFill>
                <a:srgbClr val="28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0" name="Прямая соединительная линия 59">
              <a:extLst>
                <a:ext uri="{FF2B5EF4-FFF2-40B4-BE49-F238E27FC236}">
                  <a16:creationId xmlns:a16="http://schemas.microsoft.com/office/drawing/2014/main" id="{178DF806-7848-4F62-8BCE-2E1E2E17C89A}"/>
                </a:ext>
              </a:extLst>
            </p:cNvPr>
            <p:cNvCxnSpPr>
              <a:cxnSpLocks/>
            </p:cNvCxnSpPr>
            <p:nvPr/>
          </p:nvCxnSpPr>
          <p:spPr>
            <a:xfrm>
              <a:off x="419913" y="3926750"/>
              <a:ext cx="2645" cy="72000"/>
            </a:xfrm>
            <a:prstGeom prst="line">
              <a:avLst/>
            </a:prstGeom>
            <a:grpFill/>
            <a:ln w="19050">
              <a:solidFill>
                <a:srgbClr val="28B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53F21B4B-0BB4-4664-B51C-A1D0FF212086}"/>
              </a:ext>
            </a:extLst>
          </p:cNvPr>
          <p:cNvGrpSpPr/>
          <p:nvPr/>
        </p:nvGrpSpPr>
        <p:grpSpPr>
          <a:xfrm>
            <a:off x="250079" y="3407030"/>
            <a:ext cx="396000" cy="476262"/>
            <a:chOff x="219341" y="3926750"/>
            <a:chExt cx="396000" cy="476262"/>
          </a:xfrm>
        </p:grpSpPr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id="{0938E092-8D5D-4CAA-91B6-F7148E124B94}"/>
                </a:ext>
              </a:extLst>
            </p:cNvPr>
            <p:cNvSpPr/>
            <p:nvPr/>
          </p:nvSpPr>
          <p:spPr>
            <a:xfrm>
              <a:off x="219341" y="4007012"/>
              <a:ext cx="396000" cy="396000"/>
            </a:xfrm>
            <a:prstGeom prst="ellipse">
              <a:avLst/>
            </a:prstGeom>
            <a:noFill/>
            <a:ln w="19050">
              <a:solidFill>
                <a:srgbClr val="28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6" name="Прямая соединительная линия 65">
              <a:extLst>
                <a:ext uri="{FF2B5EF4-FFF2-40B4-BE49-F238E27FC236}">
                  <a16:creationId xmlns:a16="http://schemas.microsoft.com/office/drawing/2014/main" id="{36B77083-CC50-4396-B7AF-534A588C3857}"/>
                </a:ext>
              </a:extLst>
            </p:cNvPr>
            <p:cNvCxnSpPr>
              <a:cxnSpLocks/>
            </p:cNvCxnSpPr>
            <p:nvPr/>
          </p:nvCxnSpPr>
          <p:spPr>
            <a:xfrm>
              <a:off x="428622" y="3926750"/>
              <a:ext cx="2645" cy="72000"/>
            </a:xfrm>
            <a:prstGeom prst="line">
              <a:avLst/>
            </a:prstGeom>
            <a:ln w="19050">
              <a:solidFill>
                <a:srgbClr val="28B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53606511-8518-4809-BED3-5349B2CA414F}"/>
              </a:ext>
            </a:extLst>
          </p:cNvPr>
          <p:cNvCxnSpPr>
            <a:cxnSpLocks/>
            <a:endCxn id="89" idx="0"/>
          </p:cNvCxnSpPr>
          <p:nvPr/>
        </p:nvCxnSpPr>
        <p:spPr>
          <a:xfrm>
            <a:off x="8238321" y="0"/>
            <a:ext cx="6604" cy="754176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>
            <a:extLst>
              <a:ext uri="{FF2B5EF4-FFF2-40B4-BE49-F238E27FC236}">
                <a16:creationId xmlns:a16="http://schemas.microsoft.com/office/drawing/2014/main" id="{48A133A1-D7D0-45C4-BE74-7721D01E0E8D}"/>
              </a:ext>
            </a:extLst>
          </p:cNvPr>
          <p:cNvSpPr/>
          <p:nvPr/>
        </p:nvSpPr>
        <p:spPr>
          <a:xfrm>
            <a:off x="8011464" y="754176"/>
            <a:ext cx="466921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F46BECBB-5413-4BB1-932B-32AC1EFAD0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49" y="849708"/>
            <a:ext cx="289150" cy="280775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D5942AAB-27CC-4086-80D0-2BAA8D0195D4}"/>
              </a:ext>
            </a:extLst>
          </p:cNvPr>
          <p:cNvSpPr txBox="1"/>
          <p:nvPr/>
        </p:nvSpPr>
        <p:spPr>
          <a:xfrm>
            <a:off x="997092" y="31966"/>
            <a:ext cx="214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НАЦИОНАЛЬНЫЙ ПРОЕКТ</a:t>
            </a: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CE606969-9D89-46D3-90D7-657F27F79B18}"/>
              </a:ext>
            </a:extLst>
          </p:cNvPr>
          <p:cNvSpPr/>
          <p:nvPr/>
        </p:nvSpPr>
        <p:spPr>
          <a:xfrm>
            <a:off x="723753" y="1052129"/>
            <a:ext cx="2610793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ЦЕЛИ И ЦЕЛЕВЫЕ ПОКАЗАТЕЛИ:</a:t>
            </a:r>
          </a:p>
        </p:txBody>
      </p:sp>
      <p:graphicFrame>
        <p:nvGraphicFramePr>
          <p:cNvPr id="113" name="Таблица 112">
            <a:extLst>
              <a:ext uri="{FF2B5EF4-FFF2-40B4-BE49-F238E27FC236}">
                <a16:creationId xmlns:a16="http://schemas.microsoft.com/office/drawing/2014/main" id="{ED11FB4A-6031-4A13-BC65-4B59C22A713A}"/>
              </a:ext>
            </a:extLst>
          </p:cNvPr>
          <p:cNvGraphicFramePr>
            <a:graphicFrameLocks noGrp="1"/>
          </p:cNvGraphicFramePr>
          <p:nvPr/>
        </p:nvGraphicFramePr>
        <p:xfrm>
          <a:off x="807859" y="1437890"/>
          <a:ext cx="608239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62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396179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5340949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глобальной конкурентоспособности российского образования, вхождение Российской Федерации в число 10 ведущих стран мира по качеству общего образования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19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97201"/>
                  </a:ext>
                </a:extLst>
              </a:tr>
            </a:tbl>
          </a:graphicData>
        </a:graphic>
      </p:graphicFrame>
      <p:pic>
        <p:nvPicPr>
          <p:cNvPr id="112" name="Рисунок 111">
            <a:extLst>
              <a:ext uri="{FF2B5EF4-FFF2-40B4-BE49-F238E27FC236}">
                <a16:creationId xmlns:a16="http://schemas.microsoft.com/office/drawing/2014/main" id="{6FD644B5-B949-48DE-A04E-AE8841A6C2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6943" y="1566563"/>
            <a:ext cx="119360" cy="119360"/>
          </a:xfrm>
          <a:prstGeom prst="rect">
            <a:avLst/>
          </a:prstGeom>
        </p:spPr>
      </p:pic>
      <p:pic>
        <p:nvPicPr>
          <p:cNvPr id="115" name="Рисунок 114">
            <a:extLst>
              <a:ext uri="{FF2B5EF4-FFF2-40B4-BE49-F238E27FC236}">
                <a16:creationId xmlns:a16="http://schemas.microsoft.com/office/drawing/2014/main" id="{D91F81B3-A1AB-449C-AB3E-53543A65C40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6943" y="1942468"/>
            <a:ext cx="119360" cy="119360"/>
          </a:xfrm>
          <a:prstGeom prst="rect">
            <a:avLst/>
          </a:prstGeom>
        </p:spPr>
      </p:pic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A5B44685-09A4-4786-B66F-80BEDC5D8686}"/>
              </a:ext>
            </a:extLst>
          </p:cNvPr>
          <p:cNvSpPr/>
          <p:nvPr/>
        </p:nvSpPr>
        <p:spPr>
          <a:xfrm>
            <a:off x="614333" y="256414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РЕГИОНАЛЬНЫЕ ПРОЕКТЫ, ВХОДЯЩИЕ В НАЦИОНАЛЬНЫЙ ПРОЕКТ:</a:t>
            </a:r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4859B0DB-27FE-42BF-81A6-0C1ADAF2C54F}"/>
              </a:ext>
            </a:extLst>
          </p:cNvPr>
          <p:cNvSpPr/>
          <p:nvPr/>
        </p:nvSpPr>
        <p:spPr>
          <a:xfrm>
            <a:off x="805933" y="3106003"/>
            <a:ext cx="159372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Современная школа</a:t>
            </a:r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8D40E987-1F00-43A1-9EA1-9FE62071F1CC}"/>
              </a:ext>
            </a:extLst>
          </p:cNvPr>
          <p:cNvSpPr/>
          <p:nvPr/>
        </p:nvSpPr>
        <p:spPr>
          <a:xfrm>
            <a:off x="787083" y="3569876"/>
            <a:ext cx="182311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Успех каждого ребенка</a:t>
            </a:r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6254E832-011B-49B1-BC74-6BE56DEA3580}"/>
              </a:ext>
            </a:extLst>
          </p:cNvPr>
          <p:cNvSpPr/>
          <p:nvPr/>
        </p:nvSpPr>
        <p:spPr>
          <a:xfrm>
            <a:off x="805932" y="4536213"/>
            <a:ext cx="20216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Цифровая образовательная среда</a:t>
            </a:r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98512CAB-3709-4150-9BB8-C06FFF8662D4}"/>
              </a:ext>
            </a:extLst>
          </p:cNvPr>
          <p:cNvSpPr/>
          <p:nvPr/>
        </p:nvSpPr>
        <p:spPr>
          <a:xfrm>
            <a:off x="807859" y="4045032"/>
            <a:ext cx="365700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Поддержка семей, имеющих детей</a:t>
            </a:r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CFAF5776-EAB1-4799-8EA3-767D2E72EE97}"/>
              </a:ext>
            </a:extLst>
          </p:cNvPr>
          <p:cNvSpPr/>
          <p:nvPr/>
        </p:nvSpPr>
        <p:spPr>
          <a:xfrm>
            <a:off x="816841" y="5398306"/>
            <a:ext cx="23283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Молодые профессионалы (Повышение конкурентоспособности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профессионального образования)</a:t>
            </a:r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DA87689A-860B-45AC-AF6A-621628631715}"/>
              </a:ext>
            </a:extLst>
          </p:cNvPr>
          <p:cNvSpPr/>
          <p:nvPr/>
        </p:nvSpPr>
        <p:spPr>
          <a:xfrm>
            <a:off x="816840" y="4977741"/>
            <a:ext cx="14901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Учитель будущего</a:t>
            </a:r>
          </a:p>
        </p:txBody>
      </p: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324F4389-8370-4D68-9B11-CB3035B12B2E}"/>
              </a:ext>
            </a:extLst>
          </p:cNvPr>
          <p:cNvSpPr/>
          <p:nvPr/>
        </p:nvSpPr>
        <p:spPr>
          <a:xfrm>
            <a:off x="819986" y="6394947"/>
            <a:ext cx="365700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Социальная активность</a:t>
            </a:r>
          </a:p>
        </p:txBody>
      </p:sp>
      <p:grpSp>
        <p:nvGrpSpPr>
          <p:cNvPr id="133" name="Группа 132">
            <a:extLst>
              <a:ext uri="{FF2B5EF4-FFF2-40B4-BE49-F238E27FC236}">
                <a16:creationId xmlns:a16="http://schemas.microsoft.com/office/drawing/2014/main" id="{50B7A7A4-DB84-462C-AB74-E4F590467CE9}"/>
              </a:ext>
            </a:extLst>
          </p:cNvPr>
          <p:cNvGrpSpPr/>
          <p:nvPr/>
        </p:nvGrpSpPr>
        <p:grpSpPr>
          <a:xfrm>
            <a:off x="249642" y="3880365"/>
            <a:ext cx="396000" cy="476262"/>
            <a:chOff x="219341" y="3926750"/>
            <a:chExt cx="396000" cy="476262"/>
          </a:xfrm>
        </p:grpSpPr>
        <p:sp>
          <p:nvSpPr>
            <p:cNvPr id="134" name="Овал 133">
              <a:extLst>
                <a:ext uri="{FF2B5EF4-FFF2-40B4-BE49-F238E27FC236}">
                  <a16:creationId xmlns:a16="http://schemas.microsoft.com/office/drawing/2014/main" id="{801612EF-A542-471F-8056-1AC30B4378CC}"/>
                </a:ext>
              </a:extLst>
            </p:cNvPr>
            <p:cNvSpPr/>
            <p:nvPr/>
          </p:nvSpPr>
          <p:spPr>
            <a:xfrm>
              <a:off x="219341" y="4007012"/>
              <a:ext cx="396000" cy="396000"/>
            </a:xfrm>
            <a:prstGeom prst="ellipse">
              <a:avLst/>
            </a:prstGeom>
            <a:noFill/>
            <a:ln w="19050">
              <a:solidFill>
                <a:srgbClr val="28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5" name="Прямая соединительная линия 134">
              <a:extLst>
                <a:ext uri="{FF2B5EF4-FFF2-40B4-BE49-F238E27FC236}">
                  <a16:creationId xmlns:a16="http://schemas.microsoft.com/office/drawing/2014/main" id="{98ED5F75-E042-4FC0-8872-58244794FD82}"/>
                </a:ext>
              </a:extLst>
            </p:cNvPr>
            <p:cNvCxnSpPr>
              <a:cxnSpLocks/>
            </p:cNvCxnSpPr>
            <p:nvPr/>
          </p:nvCxnSpPr>
          <p:spPr>
            <a:xfrm>
              <a:off x="428622" y="3926750"/>
              <a:ext cx="2645" cy="72000"/>
            </a:xfrm>
            <a:prstGeom prst="line">
              <a:avLst/>
            </a:prstGeom>
            <a:ln w="19050">
              <a:solidFill>
                <a:srgbClr val="28B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Группа 136">
            <a:extLst>
              <a:ext uri="{FF2B5EF4-FFF2-40B4-BE49-F238E27FC236}">
                <a16:creationId xmlns:a16="http://schemas.microsoft.com/office/drawing/2014/main" id="{3348DF33-AAB9-43EC-B81C-8A1B8D02A229}"/>
              </a:ext>
            </a:extLst>
          </p:cNvPr>
          <p:cNvGrpSpPr/>
          <p:nvPr/>
        </p:nvGrpSpPr>
        <p:grpSpPr>
          <a:xfrm>
            <a:off x="236368" y="4364530"/>
            <a:ext cx="396000" cy="476262"/>
            <a:chOff x="219341" y="3926750"/>
            <a:chExt cx="396000" cy="476262"/>
          </a:xfrm>
        </p:grpSpPr>
        <p:sp>
          <p:nvSpPr>
            <p:cNvPr id="138" name="Овал 137">
              <a:extLst>
                <a:ext uri="{FF2B5EF4-FFF2-40B4-BE49-F238E27FC236}">
                  <a16:creationId xmlns:a16="http://schemas.microsoft.com/office/drawing/2014/main" id="{E5BDF9E2-D4F5-4405-A5CD-E6B5CC6E9E85}"/>
                </a:ext>
              </a:extLst>
            </p:cNvPr>
            <p:cNvSpPr/>
            <p:nvPr/>
          </p:nvSpPr>
          <p:spPr>
            <a:xfrm>
              <a:off x="219341" y="4007012"/>
              <a:ext cx="396000" cy="396000"/>
            </a:xfrm>
            <a:prstGeom prst="ellipse">
              <a:avLst/>
            </a:prstGeom>
            <a:noFill/>
            <a:ln w="19050">
              <a:solidFill>
                <a:srgbClr val="28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9" name="Прямая соединительная линия 138">
              <a:extLst>
                <a:ext uri="{FF2B5EF4-FFF2-40B4-BE49-F238E27FC236}">
                  <a16:creationId xmlns:a16="http://schemas.microsoft.com/office/drawing/2014/main" id="{81660D5A-1505-4091-AADE-9D5374EC72AB}"/>
                </a:ext>
              </a:extLst>
            </p:cNvPr>
            <p:cNvCxnSpPr>
              <a:cxnSpLocks/>
            </p:cNvCxnSpPr>
            <p:nvPr/>
          </p:nvCxnSpPr>
          <p:spPr>
            <a:xfrm>
              <a:off x="428622" y="3926750"/>
              <a:ext cx="2645" cy="72000"/>
            </a:xfrm>
            <a:prstGeom prst="line">
              <a:avLst/>
            </a:prstGeom>
            <a:ln w="19050">
              <a:solidFill>
                <a:srgbClr val="28B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D15028FC-B6B3-4B8B-B009-5D62EFB9E59F}"/>
              </a:ext>
            </a:extLst>
          </p:cNvPr>
          <p:cNvGrpSpPr/>
          <p:nvPr/>
        </p:nvGrpSpPr>
        <p:grpSpPr>
          <a:xfrm>
            <a:off x="222989" y="4842420"/>
            <a:ext cx="396000" cy="476262"/>
            <a:chOff x="219341" y="3926750"/>
            <a:chExt cx="396000" cy="476262"/>
          </a:xfrm>
        </p:grpSpPr>
        <p:sp>
          <p:nvSpPr>
            <p:cNvPr id="141" name="Овал 140">
              <a:extLst>
                <a:ext uri="{FF2B5EF4-FFF2-40B4-BE49-F238E27FC236}">
                  <a16:creationId xmlns:a16="http://schemas.microsoft.com/office/drawing/2014/main" id="{16C9E2CE-88B2-41DB-A10A-A46121C7FC23}"/>
                </a:ext>
              </a:extLst>
            </p:cNvPr>
            <p:cNvSpPr/>
            <p:nvPr/>
          </p:nvSpPr>
          <p:spPr>
            <a:xfrm>
              <a:off x="219341" y="4007012"/>
              <a:ext cx="396000" cy="396000"/>
            </a:xfrm>
            <a:prstGeom prst="ellipse">
              <a:avLst/>
            </a:prstGeom>
            <a:noFill/>
            <a:ln w="19050">
              <a:solidFill>
                <a:srgbClr val="28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2" name="Прямая соединительная линия 141">
              <a:extLst>
                <a:ext uri="{FF2B5EF4-FFF2-40B4-BE49-F238E27FC236}">
                  <a16:creationId xmlns:a16="http://schemas.microsoft.com/office/drawing/2014/main" id="{E23E16DC-BA5E-42D7-BECD-52A2B4CBA3C3}"/>
                </a:ext>
              </a:extLst>
            </p:cNvPr>
            <p:cNvCxnSpPr>
              <a:cxnSpLocks/>
            </p:cNvCxnSpPr>
            <p:nvPr/>
          </p:nvCxnSpPr>
          <p:spPr>
            <a:xfrm>
              <a:off x="428622" y="3926750"/>
              <a:ext cx="2645" cy="72000"/>
            </a:xfrm>
            <a:prstGeom prst="line">
              <a:avLst/>
            </a:prstGeom>
            <a:ln w="19050">
              <a:solidFill>
                <a:srgbClr val="28B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Группа 142">
            <a:extLst>
              <a:ext uri="{FF2B5EF4-FFF2-40B4-BE49-F238E27FC236}">
                <a16:creationId xmlns:a16="http://schemas.microsoft.com/office/drawing/2014/main" id="{C151DD80-21D6-4343-A9CC-A8F0C8B4C98E}"/>
              </a:ext>
            </a:extLst>
          </p:cNvPr>
          <p:cNvGrpSpPr/>
          <p:nvPr/>
        </p:nvGrpSpPr>
        <p:grpSpPr>
          <a:xfrm>
            <a:off x="222332" y="5326306"/>
            <a:ext cx="396000" cy="476262"/>
            <a:chOff x="219341" y="3926750"/>
            <a:chExt cx="396000" cy="476262"/>
          </a:xfrm>
        </p:grpSpPr>
        <p:sp>
          <p:nvSpPr>
            <p:cNvPr id="144" name="Овал 143">
              <a:extLst>
                <a:ext uri="{FF2B5EF4-FFF2-40B4-BE49-F238E27FC236}">
                  <a16:creationId xmlns:a16="http://schemas.microsoft.com/office/drawing/2014/main" id="{416E3388-A71F-4790-9437-AA15B199DFB9}"/>
                </a:ext>
              </a:extLst>
            </p:cNvPr>
            <p:cNvSpPr/>
            <p:nvPr/>
          </p:nvSpPr>
          <p:spPr>
            <a:xfrm>
              <a:off x="219341" y="4007012"/>
              <a:ext cx="396000" cy="396000"/>
            </a:xfrm>
            <a:prstGeom prst="ellipse">
              <a:avLst/>
            </a:prstGeom>
            <a:noFill/>
            <a:ln w="19050">
              <a:solidFill>
                <a:srgbClr val="28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5" name="Прямая соединительная линия 144">
              <a:extLst>
                <a:ext uri="{FF2B5EF4-FFF2-40B4-BE49-F238E27FC236}">
                  <a16:creationId xmlns:a16="http://schemas.microsoft.com/office/drawing/2014/main" id="{223D3FC1-E185-4C17-ABED-B38BCEB99EBA}"/>
                </a:ext>
              </a:extLst>
            </p:cNvPr>
            <p:cNvCxnSpPr>
              <a:cxnSpLocks/>
            </p:cNvCxnSpPr>
            <p:nvPr/>
          </p:nvCxnSpPr>
          <p:spPr>
            <a:xfrm>
              <a:off x="428622" y="3926750"/>
              <a:ext cx="2645" cy="72000"/>
            </a:xfrm>
            <a:prstGeom prst="line">
              <a:avLst/>
            </a:prstGeom>
            <a:ln w="19050">
              <a:solidFill>
                <a:srgbClr val="28B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Группа 145">
            <a:extLst>
              <a:ext uri="{FF2B5EF4-FFF2-40B4-BE49-F238E27FC236}">
                <a16:creationId xmlns:a16="http://schemas.microsoft.com/office/drawing/2014/main" id="{383EED4E-75DE-4CF1-85F9-32BCA6AB5562}"/>
              </a:ext>
            </a:extLst>
          </p:cNvPr>
          <p:cNvGrpSpPr/>
          <p:nvPr/>
        </p:nvGrpSpPr>
        <p:grpSpPr>
          <a:xfrm>
            <a:off x="222332" y="5788673"/>
            <a:ext cx="396000" cy="476262"/>
            <a:chOff x="219341" y="3926750"/>
            <a:chExt cx="396000" cy="476262"/>
          </a:xfrm>
        </p:grpSpPr>
        <p:sp>
          <p:nvSpPr>
            <p:cNvPr id="147" name="Овал 146">
              <a:extLst>
                <a:ext uri="{FF2B5EF4-FFF2-40B4-BE49-F238E27FC236}">
                  <a16:creationId xmlns:a16="http://schemas.microsoft.com/office/drawing/2014/main" id="{EDCD1D4B-FE6E-4FE3-B0FE-A3D344074F02}"/>
                </a:ext>
              </a:extLst>
            </p:cNvPr>
            <p:cNvSpPr/>
            <p:nvPr/>
          </p:nvSpPr>
          <p:spPr>
            <a:xfrm>
              <a:off x="219341" y="4007012"/>
              <a:ext cx="396000" cy="396000"/>
            </a:xfrm>
            <a:prstGeom prst="ellipse">
              <a:avLst/>
            </a:prstGeom>
            <a:noFill/>
            <a:ln w="19050">
              <a:solidFill>
                <a:srgbClr val="28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8" name="Прямая соединительная линия 147">
              <a:extLst>
                <a:ext uri="{FF2B5EF4-FFF2-40B4-BE49-F238E27FC236}">
                  <a16:creationId xmlns:a16="http://schemas.microsoft.com/office/drawing/2014/main" id="{970E1936-9D2B-4B7C-9B67-A9091DD7635C}"/>
                </a:ext>
              </a:extLst>
            </p:cNvPr>
            <p:cNvCxnSpPr>
              <a:cxnSpLocks/>
            </p:cNvCxnSpPr>
            <p:nvPr/>
          </p:nvCxnSpPr>
          <p:spPr>
            <a:xfrm>
              <a:off x="428622" y="3926750"/>
              <a:ext cx="2645" cy="72000"/>
            </a:xfrm>
            <a:prstGeom prst="line">
              <a:avLst/>
            </a:prstGeom>
            <a:ln w="19050">
              <a:solidFill>
                <a:srgbClr val="28B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1BBA47F0-C1A4-442B-AA77-A5077D0C4562}"/>
              </a:ext>
            </a:extLst>
          </p:cNvPr>
          <p:cNvSpPr/>
          <p:nvPr/>
        </p:nvSpPr>
        <p:spPr>
          <a:xfrm>
            <a:off x="9920760" y="1119812"/>
            <a:ext cx="7232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8101DD6F-581A-41F3-A709-C99A116F8042}"/>
              </a:ext>
            </a:extLst>
          </p:cNvPr>
          <p:cNvSpPr/>
          <p:nvPr/>
        </p:nvSpPr>
        <p:spPr>
          <a:xfrm>
            <a:off x="9543119" y="1408522"/>
            <a:ext cx="15025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Врио первого заместителя  Губернатора области</a:t>
            </a:r>
          </a:p>
        </p:txBody>
      </p:sp>
      <p:sp>
        <p:nvSpPr>
          <p:cNvPr id="167" name="Прямоугольник 166">
            <a:extLst>
              <a:ext uri="{FF2B5EF4-FFF2-40B4-BE49-F238E27FC236}">
                <a16:creationId xmlns:a16="http://schemas.microsoft.com/office/drawing/2014/main" id="{36900FA2-B798-46BB-A54B-13CFCA16E17E}"/>
              </a:ext>
            </a:extLst>
          </p:cNvPr>
          <p:cNvSpPr/>
          <p:nvPr/>
        </p:nvSpPr>
        <p:spPr>
          <a:xfrm>
            <a:off x="7585604" y="2844393"/>
            <a:ext cx="351731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Областной бюджет национального проекта на 2019 год</a:t>
            </a: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:a16="http://schemas.microsoft.com/office/drawing/2014/main" id="{CD8110AF-C6B4-4A3B-BC47-6F9820CF84A7}"/>
              </a:ext>
            </a:extLst>
          </p:cNvPr>
          <p:cNvSpPr/>
          <p:nvPr/>
        </p:nvSpPr>
        <p:spPr>
          <a:xfrm>
            <a:off x="4793880" y="3107844"/>
            <a:ext cx="722812" cy="218895"/>
          </a:xfrm>
          <a:prstGeom prst="rect">
            <a:avLst/>
          </a:prstGeom>
          <a:solidFill>
            <a:srgbClr val="28BDBD"/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788,220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0" name="Прямоугольник 169">
            <a:extLst>
              <a:ext uri="{FF2B5EF4-FFF2-40B4-BE49-F238E27FC236}">
                <a16:creationId xmlns:a16="http://schemas.microsoft.com/office/drawing/2014/main" id="{7502DA9B-2D6B-4C5D-999C-B9F0E1A8EC16}"/>
              </a:ext>
            </a:extLst>
          </p:cNvPr>
          <p:cNvSpPr/>
          <p:nvPr/>
        </p:nvSpPr>
        <p:spPr>
          <a:xfrm>
            <a:off x="4798469" y="3552082"/>
            <a:ext cx="722812" cy="218895"/>
          </a:xfrm>
          <a:prstGeom prst="rect">
            <a:avLst/>
          </a:prstGeom>
          <a:solidFill>
            <a:srgbClr val="E5A661"/>
          </a:solidFill>
          <a:ln>
            <a:solidFill>
              <a:srgbClr val="E5A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53,025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1" name="Прямоугольник 170">
            <a:extLst>
              <a:ext uri="{FF2B5EF4-FFF2-40B4-BE49-F238E27FC236}">
                <a16:creationId xmlns:a16="http://schemas.microsoft.com/office/drawing/2014/main" id="{59173331-643A-46C5-BDC7-03F48EFE23D4}"/>
              </a:ext>
            </a:extLst>
          </p:cNvPr>
          <p:cNvSpPr/>
          <p:nvPr/>
        </p:nvSpPr>
        <p:spPr>
          <a:xfrm>
            <a:off x="4790536" y="4570576"/>
            <a:ext cx="722812" cy="2188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243,336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2" name="Прямоугольник 171">
            <a:extLst>
              <a:ext uri="{FF2B5EF4-FFF2-40B4-BE49-F238E27FC236}">
                <a16:creationId xmlns:a16="http://schemas.microsoft.com/office/drawing/2014/main" id="{ECDC11BD-C45B-4676-9A31-8907B71C2850}"/>
              </a:ext>
            </a:extLst>
          </p:cNvPr>
          <p:cNvSpPr/>
          <p:nvPr/>
        </p:nvSpPr>
        <p:spPr>
          <a:xfrm>
            <a:off x="4790536" y="4090375"/>
            <a:ext cx="722812" cy="218895"/>
          </a:xfrm>
          <a:prstGeom prst="rect">
            <a:avLst/>
          </a:prstGeom>
          <a:solidFill>
            <a:srgbClr val="A5A5A5"/>
          </a:solidFill>
          <a:ln>
            <a:solidFill>
              <a:srgbClr val="A5A5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0,066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3" name="Прямоугольник 172">
            <a:extLst>
              <a:ext uri="{FF2B5EF4-FFF2-40B4-BE49-F238E27FC236}">
                <a16:creationId xmlns:a16="http://schemas.microsoft.com/office/drawing/2014/main" id="{7D33557B-58AA-40BC-B1E4-2C2DADB13A2B}"/>
              </a:ext>
            </a:extLst>
          </p:cNvPr>
          <p:cNvSpPr/>
          <p:nvPr/>
        </p:nvSpPr>
        <p:spPr>
          <a:xfrm>
            <a:off x="4790536" y="4989678"/>
            <a:ext cx="722812" cy="218895"/>
          </a:xfrm>
          <a:prstGeom prst="rect">
            <a:avLst/>
          </a:prstGeom>
          <a:solidFill>
            <a:srgbClr val="5B9BD5"/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</a:t>
            </a:r>
          </a:p>
        </p:txBody>
      </p: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id="{544EFA30-2FFF-4618-BD7C-8CA3C01F3A4D}"/>
              </a:ext>
            </a:extLst>
          </p:cNvPr>
          <p:cNvSpPr/>
          <p:nvPr/>
        </p:nvSpPr>
        <p:spPr>
          <a:xfrm>
            <a:off x="4790536" y="5451736"/>
            <a:ext cx="722812" cy="218895"/>
          </a:xfrm>
          <a:prstGeom prst="rect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554444"/>
                </a:solidFill>
                <a:latin typeface="Calibri"/>
              </a:rPr>
              <a:t>15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868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5" name="Прямоугольник 174">
            <a:extLst>
              <a:ext uri="{FF2B5EF4-FFF2-40B4-BE49-F238E27FC236}">
                <a16:creationId xmlns:a16="http://schemas.microsoft.com/office/drawing/2014/main" id="{DC1DE00C-4509-4EC5-94ED-A44B1B226AEF}"/>
              </a:ext>
            </a:extLst>
          </p:cNvPr>
          <p:cNvSpPr/>
          <p:nvPr/>
        </p:nvSpPr>
        <p:spPr>
          <a:xfrm>
            <a:off x="4790536" y="6400915"/>
            <a:ext cx="722812" cy="218895"/>
          </a:xfrm>
          <a:prstGeom prst="rect">
            <a:avLst/>
          </a:prstGeom>
          <a:solidFill>
            <a:srgbClr val="9E480E"/>
          </a:solidFill>
          <a:ln>
            <a:solidFill>
              <a:srgbClr val="9E48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</a:t>
            </a:r>
          </a:p>
        </p:txBody>
      </p:sp>
      <p:grpSp>
        <p:nvGrpSpPr>
          <p:cNvPr id="181" name="Группа 180">
            <a:extLst>
              <a:ext uri="{FF2B5EF4-FFF2-40B4-BE49-F238E27FC236}">
                <a16:creationId xmlns:a16="http://schemas.microsoft.com/office/drawing/2014/main" id="{6249E9BE-0C55-4A83-AEEB-636EBE1FC073}"/>
              </a:ext>
            </a:extLst>
          </p:cNvPr>
          <p:cNvGrpSpPr/>
          <p:nvPr/>
        </p:nvGrpSpPr>
        <p:grpSpPr>
          <a:xfrm flipV="1">
            <a:off x="5534792" y="3187730"/>
            <a:ext cx="3902194" cy="45719"/>
            <a:chOff x="5427461" y="3818771"/>
            <a:chExt cx="4068000" cy="36000"/>
          </a:xfrm>
          <a:solidFill>
            <a:srgbClr val="28BDBD"/>
          </a:solidFill>
        </p:grpSpPr>
        <p:cxnSp>
          <p:nvCxnSpPr>
            <p:cNvPr id="177" name="Прямая соединительная линия 176">
              <a:extLst>
                <a:ext uri="{FF2B5EF4-FFF2-40B4-BE49-F238E27FC236}">
                  <a16:creationId xmlns:a16="http://schemas.microsoft.com/office/drawing/2014/main" id="{50F4180D-C5A8-438A-9442-CF9D677514EB}"/>
                </a:ext>
              </a:extLst>
            </p:cNvPr>
            <p:cNvCxnSpPr>
              <a:cxnSpLocks/>
            </p:cNvCxnSpPr>
            <p:nvPr/>
          </p:nvCxnSpPr>
          <p:spPr>
            <a:xfrm>
              <a:off x="5463461" y="3842165"/>
              <a:ext cx="4032000" cy="0"/>
            </a:xfrm>
            <a:prstGeom prst="line">
              <a:avLst/>
            </a:prstGeom>
            <a:grpFill/>
            <a:ln>
              <a:solidFill>
                <a:srgbClr val="28B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Овал 178">
              <a:extLst>
                <a:ext uri="{FF2B5EF4-FFF2-40B4-BE49-F238E27FC236}">
                  <a16:creationId xmlns:a16="http://schemas.microsoft.com/office/drawing/2014/main" id="{A88417CF-A8FA-4430-92E6-3BE9CF13DEC1}"/>
                </a:ext>
              </a:extLst>
            </p:cNvPr>
            <p:cNvSpPr/>
            <p:nvPr/>
          </p:nvSpPr>
          <p:spPr>
            <a:xfrm>
              <a:off x="5427461" y="3818771"/>
              <a:ext cx="36000" cy="36000"/>
            </a:xfrm>
            <a:prstGeom prst="ellipse">
              <a:avLst/>
            </a:prstGeom>
            <a:grpFill/>
            <a:ln>
              <a:solidFill>
                <a:srgbClr val="28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8" name="Группа 187">
            <a:extLst>
              <a:ext uri="{FF2B5EF4-FFF2-40B4-BE49-F238E27FC236}">
                <a16:creationId xmlns:a16="http://schemas.microsoft.com/office/drawing/2014/main" id="{717A69AE-7999-4764-9369-1921F5E347F8}"/>
              </a:ext>
            </a:extLst>
          </p:cNvPr>
          <p:cNvGrpSpPr/>
          <p:nvPr/>
        </p:nvGrpSpPr>
        <p:grpSpPr>
          <a:xfrm>
            <a:off x="5534792" y="3637251"/>
            <a:ext cx="1320676" cy="69141"/>
            <a:chOff x="5427461" y="3818771"/>
            <a:chExt cx="2340000" cy="36000"/>
          </a:xfrm>
          <a:solidFill>
            <a:srgbClr val="FFC000"/>
          </a:solidFill>
        </p:grpSpPr>
        <p:cxnSp>
          <p:nvCxnSpPr>
            <p:cNvPr id="189" name="Прямая соединительная линия 188">
              <a:extLst>
                <a:ext uri="{FF2B5EF4-FFF2-40B4-BE49-F238E27FC236}">
                  <a16:creationId xmlns:a16="http://schemas.microsoft.com/office/drawing/2014/main" id="{1204B0DB-DE58-42D3-A2A0-F481C040EDFB}"/>
                </a:ext>
              </a:extLst>
            </p:cNvPr>
            <p:cNvCxnSpPr>
              <a:cxnSpLocks/>
            </p:cNvCxnSpPr>
            <p:nvPr/>
          </p:nvCxnSpPr>
          <p:spPr>
            <a:xfrm>
              <a:off x="5463461" y="3842165"/>
              <a:ext cx="2304000" cy="0"/>
            </a:xfrm>
            <a:prstGeom prst="lin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Овал 189">
              <a:extLst>
                <a:ext uri="{FF2B5EF4-FFF2-40B4-BE49-F238E27FC236}">
                  <a16:creationId xmlns:a16="http://schemas.microsoft.com/office/drawing/2014/main" id="{23BEE7DA-41E8-4109-BBC4-2E61B3F8FC7A}"/>
                </a:ext>
              </a:extLst>
            </p:cNvPr>
            <p:cNvSpPr/>
            <p:nvPr/>
          </p:nvSpPr>
          <p:spPr>
            <a:xfrm>
              <a:off x="5427461" y="3818771"/>
              <a:ext cx="36000" cy="36000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201" name="Прямая соединительная линия 200">
            <a:extLst>
              <a:ext uri="{FF2B5EF4-FFF2-40B4-BE49-F238E27FC236}">
                <a16:creationId xmlns:a16="http://schemas.microsoft.com/office/drawing/2014/main" id="{5DD15D0F-921A-4A42-BC74-FF063B4C787B}"/>
              </a:ext>
            </a:extLst>
          </p:cNvPr>
          <p:cNvCxnSpPr/>
          <p:nvPr/>
        </p:nvCxnSpPr>
        <p:spPr>
          <a:xfrm>
            <a:off x="9436986" y="3197579"/>
            <a:ext cx="0" cy="551912"/>
          </a:xfrm>
          <a:prstGeom prst="line">
            <a:avLst/>
          </a:prstGeom>
          <a:ln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Рисунок 118">
            <a:extLst>
              <a:ext uri="{FF2B5EF4-FFF2-40B4-BE49-F238E27FC236}">
                <a16:creationId xmlns:a16="http://schemas.microsoft.com/office/drawing/2014/main" id="{DFCBA2A1-30FE-4E61-AD3A-3816F4205F4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248127"/>
            <a:ext cx="363555" cy="363555"/>
          </a:xfrm>
          <a:prstGeom prst="rect">
            <a:avLst/>
          </a:prstGeom>
        </p:spPr>
      </p:pic>
      <p:pic>
        <p:nvPicPr>
          <p:cNvPr id="151" name="Рисунок 150">
            <a:extLst>
              <a:ext uri="{FF2B5EF4-FFF2-40B4-BE49-F238E27FC236}">
                <a16:creationId xmlns:a16="http://schemas.microsoft.com/office/drawing/2014/main" id="{A0955DB8-A73A-4571-B9A6-7501597DF09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4" y="4158594"/>
            <a:ext cx="477643" cy="478973"/>
          </a:xfrm>
          <a:prstGeom prst="rect">
            <a:avLst/>
          </a:prstGeom>
        </p:spPr>
      </p:pic>
      <p:sp>
        <p:nvSpPr>
          <p:cNvPr id="152" name="TextBox 151">
            <a:extLst>
              <a:ext uri="{FF2B5EF4-FFF2-40B4-BE49-F238E27FC236}">
                <a16:creationId xmlns:a16="http://schemas.microsoft.com/office/drawing/2014/main" id="{6C60B0DC-DD95-48C0-BC0D-284834717389}"/>
              </a:ext>
            </a:extLst>
          </p:cNvPr>
          <p:cNvSpPr txBox="1"/>
          <p:nvPr/>
        </p:nvSpPr>
        <p:spPr>
          <a:xfrm>
            <a:off x="8330687" y="4600490"/>
            <a:ext cx="146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8BD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1100,515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28BD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TextBox 1">
            <a:extLst>
              <a:ext uri="{FF2B5EF4-FFF2-40B4-BE49-F238E27FC236}">
                <a16:creationId xmlns:a16="http://schemas.microsoft.com/office/drawing/2014/main" id="{D2F96848-0B6E-4C5B-AD75-ACF1A7D7F77E}"/>
              </a:ext>
            </a:extLst>
          </p:cNvPr>
          <p:cNvSpPr txBox="1"/>
          <p:nvPr/>
        </p:nvSpPr>
        <p:spPr>
          <a:xfrm>
            <a:off x="8603200" y="5048899"/>
            <a:ext cx="882595" cy="26108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28BD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МЛН. РУБ.</a:t>
            </a:r>
          </a:p>
        </p:txBody>
      </p:sp>
      <p:grpSp>
        <p:nvGrpSpPr>
          <p:cNvPr id="154" name="Группа 153">
            <a:extLst>
              <a:ext uri="{FF2B5EF4-FFF2-40B4-BE49-F238E27FC236}">
                <a16:creationId xmlns:a16="http://schemas.microsoft.com/office/drawing/2014/main" id="{D7D77513-94FE-4631-87C4-7A0681C02123}"/>
              </a:ext>
            </a:extLst>
          </p:cNvPr>
          <p:cNvGrpSpPr/>
          <p:nvPr/>
        </p:nvGrpSpPr>
        <p:grpSpPr>
          <a:xfrm>
            <a:off x="205856" y="6264488"/>
            <a:ext cx="396000" cy="467553"/>
            <a:chOff x="219341" y="3926750"/>
            <a:chExt cx="396000" cy="467553"/>
          </a:xfrm>
        </p:grpSpPr>
        <p:sp>
          <p:nvSpPr>
            <p:cNvPr id="155" name="Овал 154">
              <a:extLst>
                <a:ext uri="{FF2B5EF4-FFF2-40B4-BE49-F238E27FC236}">
                  <a16:creationId xmlns:a16="http://schemas.microsoft.com/office/drawing/2014/main" id="{C865FF82-08DC-49D8-AA82-B1D0E6C79786}"/>
                </a:ext>
              </a:extLst>
            </p:cNvPr>
            <p:cNvSpPr/>
            <p:nvPr/>
          </p:nvSpPr>
          <p:spPr>
            <a:xfrm>
              <a:off x="219341" y="3998303"/>
              <a:ext cx="396000" cy="396000"/>
            </a:xfrm>
            <a:prstGeom prst="ellipse">
              <a:avLst/>
            </a:prstGeom>
            <a:noFill/>
            <a:ln w="19050">
              <a:solidFill>
                <a:srgbClr val="28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7" name="Прямая соединительная линия 156">
              <a:extLst>
                <a:ext uri="{FF2B5EF4-FFF2-40B4-BE49-F238E27FC236}">
                  <a16:creationId xmlns:a16="http://schemas.microsoft.com/office/drawing/2014/main" id="{49746894-B374-4D5A-8834-5D01B321D864}"/>
                </a:ext>
              </a:extLst>
            </p:cNvPr>
            <p:cNvCxnSpPr>
              <a:cxnSpLocks/>
            </p:cNvCxnSpPr>
            <p:nvPr/>
          </p:nvCxnSpPr>
          <p:spPr>
            <a:xfrm>
              <a:off x="428622" y="3926750"/>
              <a:ext cx="2645" cy="72000"/>
            </a:xfrm>
            <a:prstGeom prst="line">
              <a:avLst/>
            </a:prstGeom>
            <a:ln w="19050">
              <a:solidFill>
                <a:srgbClr val="28B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Прямоугольник 157">
            <a:extLst>
              <a:ext uri="{FF2B5EF4-FFF2-40B4-BE49-F238E27FC236}">
                <a16:creationId xmlns:a16="http://schemas.microsoft.com/office/drawing/2014/main" id="{A72BADC4-4524-4FE3-964C-FBC4EFC9D553}"/>
              </a:ext>
            </a:extLst>
          </p:cNvPr>
          <p:cNvSpPr/>
          <p:nvPr/>
        </p:nvSpPr>
        <p:spPr>
          <a:xfrm>
            <a:off x="798840" y="5964740"/>
            <a:ext cx="365700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Новые возможности для каждого</a:t>
            </a:r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51608532-14B6-472D-8351-BEFB0FA3944F}"/>
              </a:ext>
            </a:extLst>
          </p:cNvPr>
          <p:cNvSpPr/>
          <p:nvPr/>
        </p:nvSpPr>
        <p:spPr>
          <a:xfrm>
            <a:off x="4790536" y="5923341"/>
            <a:ext cx="722812" cy="2188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A0F7413-A974-4B65-A96F-DA5AE7DBC3F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1" y="6370425"/>
            <a:ext cx="284316" cy="28431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0E8E9A8-44CA-4FBE-8A6C-8C598D9E517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61" y="5449978"/>
            <a:ext cx="283326" cy="28332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D0E2022-509D-416D-AD4D-2FC39BDF606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16" y="3986302"/>
            <a:ext cx="285871" cy="285871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495E798-6FD9-4651-9E18-2D2155B6CA1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3054922"/>
            <a:ext cx="284446" cy="284446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9333D9A6-1632-4CDD-B9DE-B6292D647213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74" y="3542345"/>
            <a:ext cx="268855" cy="268855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BE1645F-8052-4178-B065-24C85A618C0C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8" y="4518180"/>
            <a:ext cx="244214" cy="244214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0A47AAD-698A-4912-8A1B-AC5BADB92234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69" y="4996471"/>
            <a:ext cx="257603" cy="257603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6C96014-63F6-4BF2-96D1-23C14A9E5DB4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8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0" y="5944994"/>
            <a:ext cx="262647" cy="262647"/>
          </a:xfrm>
          <a:prstGeom prst="rect">
            <a:avLst/>
          </a:prstGeom>
        </p:spPr>
      </p:pic>
      <p:cxnSp>
        <p:nvCxnSpPr>
          <p:cNvPr id="165" name="Прямая соединительная линия 164">
            <a:extLst>
              <a:ext uri="{FF2B5EF4-FFF2-40B4-BE49-F238E27FC236}">
                <a16:creationId xmlns:a16="http://schemas.microsoft.com/office/drawing/2014/main" id="{CAC318B3-BF69-4561-9582-A3073D146D9F}"/>
              </a:ext>
            </a:extLst>
          </p:cNvPr>
          <p:cNvCxnSpPr>
            <a:cxnSpLocks/>
          </p:cNvCxnSpPr>
          <p:nvPr/>
        </p:nvCxnSpPr>
        <p:spPr>
          <a:xfrm>
            <a:off x="6858471" y="3685292"/>
            <a:ext cx="987381" cy="1024442"/>
          </a:xfrm>
          <a:prstGeom prst="line">
            <a:avLst/>
          </a:prstGeom>
          <a:ln>
            <a:solidFill>
              <a:srgbClr val="E5A6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Группа 113">
            <a:extLst>
              <a:ext uri="{FF2B5EF4-FFF2-40B4-BE49-F238E27FC236}">
                <a16:creationId xmlns:a16="http://schemas.microsoft.com/office/drawing/2014/main" id="{7ED9CD29-B5FB-4730-AA05-89AC8CBFC2F3}"/>
              </a:ext>
            </a:extLst>
          </p:cNvPr>
          <p:cNvGrpSpPr/>
          <p:nvPr/>
        </p:nvGrpSpPr>
        <p:grpSpPr>
          <a:xfrm>
            <a:off x="5516692" y="4119801"/>
            <a:ext cx="843677" cy="145753"/>
            <a:chOff x="5427461" y="3818771"/>
            <a:chExt cx="2340000" cy="36000"/>
          </a:xfrm>
          <a:solidFill>
            <a:srgbClr val="A5A5A5"/>
          </a:solidFill>
        </p:grpSpPr>
        <p:cxnSp>
          <p:nvCxnSpPr>
            <p:cNvPr id="127" name="Прямая соединительная линия 126">
              <a:extLst>
                <a:ext uri="{FF2B5EF4-FFF2-40B4-BE49-F238E27FC236}">
                  <a16:creationId xmlns:a16="http://schemas.microsoft.com/office/drawing/2014/main" id="{D0736915-DDAB-4019-B1B6-CE78A1026618}"/>
                </a:ext>
              </a:extLst>
            </p:cNvPr>
            <p:cNvCxnSpPr>
              <a:cxnSpLocks/>
            </p:cNvCxnSpPr>
            <p:nvPr/>
          </p:nvCxnSpPr>
          <p:spPr>
            <a:xfrm>
              <a:off x="5463461" y="3842165"/>
              <a:ext cx="2304000" cy="0"/>
            </a:xfrm>
            <a:prstGeom prst="line">
              <a:avLst/>
            </a:prstGeom>
            <a:grpFill/>
            <a:ln>
              <a:solidFill>
                <a:srgbClr val="A5A5A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Овал 127">
              <a:extLst>
                <a:ext uri="{FF2B5EF4-FFF2-40B4-BE49-F238E27FC236}">
                  <a16:creationId xmlns:a16="http://schemas.microsoft.com/office/drawing/2014/main" id="{657CB6E9-499D-4972-82D2-70B16970E0FC}"/>
                </a:ext>
              </a:extLst>
            </p:cNvPr>
            <p:cNvSpPr/>
            <p:nvPr/>
          </p:nvSpPr>
          <p:spPr>
            <a:xfrm>
              <a:off x="5427461" y="3818771"/>
              <a:ext cx="36000" cy="36000"/>
            </a:xfrm>
            <a:prstGeom prst="ellipse">
              <a:avLst/>
            </a:prstGeom>
            <a:grpFill/>
            <a:ln>
              <a:solidFill>
                <a:srgbClr val="A5A5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129" name="Прямая соединительная линия 128">
            <a:extLst>
              <a:ext uri="{FF2B5EF4-FFF2-40B4-BE49-F238E27FC236}">
                <a16:creationId xmlns:a16="http://schemas.microsoft.com/office/drawing/2014/main" id="{CA78755E-83A5-4E04-89D1-3AEF259D1C9D}"/>
              </a:ext>
            </a:extLst>
          </p:cNvPr>
          <p:cNvCxnSpPr>
            <a:cxnSpLocks/>
          </p:cNvCxnSpPr>
          <p:nvPr/>
        </p:nvCxnSpPr>
        <p:spPr>
          <a:xfrm>
            <a:off x="6321049" y="4218217"/>
            <a:ext cx="1486064" cy="382273"/>
          </a:xfrm>
          <a:prstGeom prst="line">
            <a:avLst/>
          </a:prstGeom>
          <a:ln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803929" y="2818683"/>
            <a:ext cx="20267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 на 31.12.2019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40717" y="2828802"/>
            <a:ext cx="638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ПЛАН*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71636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CD8110AF-C6B4-4A3B-BC47-6F9820CF84A7}"/>
              </a:ext>
            </a:extLst>
          </p:cNvPr>
          <p:cNvSpPr/>
          <p:nvPr/>
        </p:nvSpPr>
        <p:spPr>
          <a:xfrm>
            <a:off x="3442937" y="3114273"/>
            <a:ext cx="812234" cy="21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554444"/>
                </a:solidFill>
                <a:latin typeface="Calibri"/>
              </a:rPr>
              <a:t>0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CD8110AF-C6B4-4A3B-BC47-6F9820CF84A7}"/>
              </a:ext>
            </a:extLst>
          </p:cNvPr>
          <p:cNvSpPr/>
          <p:nvPr/>
        </p:nvSpPr>
        <p:spPr>
          <a:xfrm>
            <a:off x="3442937" y="3549837"/>
            <a:ext cx="812234" cy="21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CD8110AF-C6B4-4A3B-BC47-6F9820CF84A7}"/>
              </a:ext>
            </a:extLst>
          </p:cNvPr>
          <p:cNvSpPr/>
          <p:nvPr/>
        </p:nvSpPr>
        <p:spPr>
          <a:xfrm>
            <a:off x="3445940" y="4088221"/>
            <a:ext cx="812234" cy="21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CD8110AF-C6B4-4A3B-BC47-6F9820CF84A7}"/>
              </a:ext>
            </a:extLst>
          </p:cNvPr>
          <p:cNvSpPr/>
          <p:nvPr/>
        </p:nvSpPr>
        <p:spPr>
          <a:xfrm>
            <a:off x="3445940" y="4592286"/>
            <a:ext cx="812234" cy="21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CD8110AF-C6B4-4A3B-BC47-6F9820CF84A7}"/>
              </a:ext>
            </a:extLst>
          </p:cNvPr>
          <p:cNvSpPr/>
          <p:nvPr/>
        </p:nvSpPr>
        <p:spPr>
          <a:xfrm>
            <a:off x="3448910" y="4996471"/>
            <a:ext cx="812234" cy="21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</a:t>
            </a: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CD8110AF-C6B4-4A3B-BC47-6F9820CF84A7}"/>
              </a:ext>
            </a:extLst>
          </p:cNvPr>
          <p:cNvSpPr/>
          <p:nvPr/>
        </p:nvSpPr>
        <p:spPr>
          <a:xfrm>
            <a:off x="3447052" y="5460675"/>
            <a:ext cx="812234" cy="21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CD8110AF-C6B4-4A3B-BC47-6F9820CF84A7}"/>
              </a:ext>
            </a:extLst>
          </p:cNvPr>
          <p:cNvSpPr/>
          <p:nvPr/>
        </p:nvSpPr>
        <p:spPr>
          <a:xfrm>
            <a:off x="3437514" y="5980073"/>
            <a:ext cx="812234" cy="21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</a:t>
            </a:r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CD8110AF-C6B4-4A3B-BC47-6F9820CF84A7}"/>
              </a:ext>
            </a:extLst>
          </p:cNvPr>
          <p:cNvSpPr/>
          <p:nvPr/>
        </p:nvSpPr>
        <p:spPr>
          <a:xfrm>
            <a:off x="3453008" y="6413538"/>
            <a:ext cx="812234" cy="21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81479" y="1834898"/>
            <a:ext cx="215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 на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31.01.2020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71636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9046448" y="1941181"/>
            <a:ext cx="8743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</a:p>
        </p:txBody>
      </p:sp>
      <p:grpSp>
        <p:nvGrpSpPr>
          <p:cNvPr id="110" name="Группа 109">
            <a:extLst>
              <a:ext uri="{FF2B5EF4-FFF2-40B4-BE49-F238E27FC236}">
                <a16:creationId xmlns:a16="http://schemas.microsoft.com/office/drawing/2014/main" id="{7ED9CD29-B5FB-4730-AA05-89AC8CBFC2F3}"/>
              </a:ext>
            </a:extLst>
          </p:cNvPr>
          <p:cNvGrpSpPr/>
          <p:nvPr/>
        </p:nvGrpSpPr>
        <p:grpSpPr>
          <a:xfrm>
            <a:off x="5521281" y="5538323"/>
            <a:ext cx="2188232" cy="45719"/>
            <a:chOff x="5427461" y="3818771"/>
            <a:chExt cx="2340000" cy="36000"/>
          </a:xfrm>
          <a:solidFill>
            <a:srgbClr val="A5A5A5"/>
          </a:solidFill>
        </p:grpSpPr>
        <p:cxnSp>
          <p:nvCxnSpPr>
            <p:cNvPr id="111" name="Прямая соединительная линия 110">
              <a:extLst>
                <a:ext uri="{FF2B5EF4-FFF2-40B4-BE49-F238E27FC236}">
                  <a16:creationId xmlns:a16="http://schemas.microsoft.com/office/drawing/2014/main" id="{D0736915-DDAB-4019-B1B6-CE78A1026618}"/>
                </a:ext>
              </a:extLst>
            </p:cNvPr>
            <p:cNvCxnSpPr>
              <a:cxnSpLocks/>
            </p:cNvCxnSpPr>
            <p:nvPr/>
          </p:nvCxnSpPr>
          <p:spPr>
            <a:xfrm>
              <a:off x="5463461" y="3842165"/>
              <a:ext cx="2304000" cy="0"/>
            </a:xfrm>
            <a:prstGeom prst="lin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Овал 115">
              <a:extLst>
                <a:ext uri="{FF2B5EF4-FFF2-40B4-BE49-F238E27FC236}">
                  <a16:creationId xmlns:a16="http://schemas.microsoft.com/office/drawing/2014/main" id="{657CB6E9-499D-4972-82D2-70B16970E0FC}"/>
                </a:ext>
              </a:extLst>
            </p:cNvPr>
            <p:cNvSpPr/>
            <p:nvPr/>
          </p:nvSpPr>
          <p:spPr>
            <a:xfrm>
              <a:off x="5427461" y="3818771"/>
              <a:ext cx="36000" cy="36000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id="{CA78755E-83A5-4E04-89D1-3AEF259D1C9D}"/>
              </a:ext>
            </a:extLst>
          </p:cNvPr>
          <p:cNvCxnSpPr>
            <a:cxnSpLocks/>
          </p:cNvCxnSpPr>
          <p:nvPr/>
        </p:nvCxnSpPr>
        <p:spPr>
          <a:xfrm flipV="1">
            <a:off x="7694421" y="3768732"/>
            <a:ext cx="1248754" cy="18129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85042" y="6589025"/>
            <a:ext cx="4859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*Данные консолидированного бюджета на 1 февраля 2020 года.</a:t>
            </a:r>
            <a:endParaRPr lang="ru-RU" dirty="0"/>
          </a:p>
        </p:txBody>
      </p:sp>
      <p:grpSp>
        <p:nvGrpSpPr>
          <p:cNvPr id="130" name="Группа 129">
            <a:extLst>
              <a:ext uri="{FF2B5EF4-FFF2-40B4-BE49-F238E27FC236}">
                <a16:creationId xmlns:a16="http://schemas.microsoft.com/office/drawing/2014/main" id="{717A69AE-7999-4764-9369-1921F5E347F8}"/>
              </a:ext>
            </a:extLst>
          </p:cNvPr>
          <p:cNvGrpSpPr/>
          <p:nvPr/>
        </p:nvGrpSpPr>
        <p:grpSpPr>
          <a:xfrm>
            <a:off x="5502323" y="4629147"/>
            <a:ext cx="1320676" cy="69141"/>
            <a:chOff x="5427461" y="3818771"/>
            <a:chExt cx="2340000" cy="36000"/>
          </a:xfrm>
          <a:solidFill>
            <a:srgbClr val="FFF2CC"/>
          </a:solidFill>
        </p:grpSpPr>
        <p:cxnSp>
          <p:nvCxnSpPr>
            <p:cNvPr id="131" name="Прямая соединительная линия 130">
              <a:extLst>
                <a:ext uri="{FF2B5EF4-FFF2-40B4-BE49-F238E27FC236}">
                  <a16:creationId xmlns:a16="http://schemas.microsoft.com/office/drawing/2014/main" id="{1204B0DB-DE58-42D3-A2A0-F481C040EDFB}"/>
                </a:ext>
              </a:extLst>
            </p:cNvPr>
            <p:cNvCxnSpPr>
              <a:cxnSpLocks/>
            </p:cNvCxnSpPr>
            <p:nvPr/>
          </p:nvCxnSpPr>
          <p:spPr>
            <a:xfrm>
              <a:off x="5463461" y="3842165"/>
              <a:ext cx="2304000" cy="0"/>
            </a:xfrm>
            <a:prstGeom prst="line">
              <a:avLst/>
            </a:prstGeom>
            <a:grpFill/>
            <a:ln>
              <a:solidFill>
                <a:srgbClr val="FFF2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Овал 131">
              <a:extLst>
                <a:ext uri="{FF2B5EF4-FFF2-40B4-BE49-F238E27FC236}">
                  <a16:creationId xmlns:a16="http://schemas.microsoft.com/office/drawing/2014/main" id="{23BEE7DA-41E8-4109-BBC4-2E61B3F8FC7A}"/>
                </a:ext>
              </a:extLst>
            </p:cNvPr>
            <p:cNvSpPr/>
            <p:nvPr/>
          </p:nvSpPr>
          <p:spPr>
            <a:xfrm>
              <a:off x="5427461" y="3818771"/>
              <a:ext cx="36000" cy="36000"/>
            </a:xfrm>
            <a:prstGeom prst="ellipse">
              <a:avLst/>
            </a:prstGeom>
            <a:grpFill/>
            <a:ln>
              <a:solidFill>
                <a:srgbClr val="FFF2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35" name="Прямая соединительная линия 34"/>
          <p:cNvCxnSpPr/>
          <p:nvPr/>
        </p:nvCxnSpPr>
        <p:spPr>
          <a:xfrm flipV="1">
            <a:off x="6749251" y="4495911"/>
            <a:ext cx="1105671" cy="176919"/>
          </a:xfrm>
          <a:prstGeom prst="line">
            <a:avLst/>
          </a:prstGeom>
          <a:ln>
            <a:solidFill>
              <a:srgbClr val="FFF2CC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55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92" y="232221"/>
            <a:ext cx="3236993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ОБРАЗОВАНИЕ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566112"/>
            <a:ext cx="5637829" cy="36000"/>
            <a:chOff x="789215" y="913615"/>
            <a:chExt cx="5637829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44" y="921853"/>
              <a:ext cx="5616000" cy="8636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36000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A6CA8010-CDA8-4444-A334-36806BE81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02829"/>
              </p:ext>
            </p:extLst>
          </p:nvPr>
        </p:nvGraphicFramePr>
        <p:xfrm>
          <a:off x="711830" y="1085474"/>
          <a:ext cx="6099835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95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329816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3455593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  <a:gridCol w="638162">
                  <a:extLst>
                    <a:ext uri="{9D8B030D-6E8A-4147-A177-3AD203B41FA5}">
                      <a16:colId xmlns:a16="http://schemas.microsoft.com/office/drawing/2014/main" val="3910691592"/>
                    </a:ext>
                  </a:extLst>
                </a:gridCol>
                <a:gridCol w="712751">
                  <a:extLst>
                    <a:ext uri="{9D8B030D-6E8A-4147-A177-3AD203B41FA5}">
                      <a16:colId xmlns:a16="http://schemas.microsoft.com/office/drawing/2014/main" val="824839461"/>
                    </a:ext>
                  </a:extLst>
                </a:gridCol>
                <a:gridCol w="717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7327">
                <a:tc>
                  <a:txBody>
                    <a:bodyPr/>
                    <a:lstStyle/>
                    <a:p>
                      <a:pPr algn="l"/>
                      <a:endParaRPr lang="ru-RU" sz="9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Число общеобразовательных организаций, расположенных в сельской местности и малых городах, обновивших  материально-техническую базу для реализации основных и дополнительных  общеобразовательных программ цифрового, естественнонаучного и гуманитарного профилей, тыс. ед.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0,063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0,021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97201"/>
                  </a:ext>
                </a:extLst>
              </a:tr>
              <a:tr h="541328">
                <a:tc>
                  <a:txBody>
                    <a:bodyPr/>
                    <a:lstStyle/>
                    <a:p>
                      <a:pPr algn="l"/>
                      <a:endParaRPr lang="ru-RU" sz="9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Численность обучающихся, охваченных основными и дополнительными общеобразовательными программами цифрового, естественнонаучного и гуманитарного профилей, тыс. чел.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4,1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endParaRPr lang="ru-RU" sz="9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Число созданных новых мест в общеобразовательных организациях, расположенных в сельской местности и поселках городского типа, не менее тыс. мест</a:t>
                      </a:r>
                    </a:p>
                    <a:p>
                      <a:pPr marL="0" algn="l" defTabSz="914400" rtl="0" eaLnBrk="1" latinLnBrk="0" hangingPunct="1"/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0,132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Овал 5">
            <a:extLst>
              <a:ext uri="{FF2B5EF4-FFF2-40B4-BE49-F238E27FC236}">
                <a16:creationId xmlns:a16="http://schemas.microsoft.com/office/drawing/2014/main" id="{E6D79802-6DEA-462D-A26E-77BBCF6A392D}"/>
              </a:ext>
            </a:extLst>
          </p:cNvPr>
          <p:cNvSpPr/>
          <p:nvPr/>
        </p:nvSpPr>
        <p:spPr>
          <a:xfrm>
            <a:off x="199680" y="134209"/>
            <a:ext cx="574958" cy="574958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BE40D7F-F152-491E-A863-83B237D11E6D}"/>
              </a:ext>
            </a:extLst>
          </p:cNvPr>
          <p:cNvCxnSpPr>
            <a:endCxn id="6" idx="0"/>
          </p:cNvCxnSpPr>
          <p:nvPr/>
        </p:nvCxnSpPr>
        <p:spPr>
          <a:xfrm>
            <a:off x="487159" y="0"/>
            <a:ext cx="0" cy="13420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B7AFA88-9BD0-492E-9874-E60A3A3E2BFF}"/>
              </a:ext>
            </a:extLst>
          </p:cNvPr>
          <p:cNvCxnSpPr>
            <a:stCxn id="6" idx="4"/>
          </p:cNvCxnSpPr>
          <p:nvPr/>
        </p:nvCxnSpPr>
        <p:spPr>
          <a:xfrm>
            <a:off x="487159" y="709167"/>
            <a:ext cx="0" cy="108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>
            <a:extLst>
              <a:ext uri="{FF2B5EF4-FFF2-40B4-BE49-F238E27FC236}">
                <a16:creationId xmlns:a16="http://schemas.microsoft.com/office/drawing/2014/main" id="{8B4D6BA2-11DF-4E7D-9247-6B75CF0B5759}"/>
              </a:ext>
            </a:extLst>
          </p:cNvPr>
          <p:cNvSpPr/>
          <p:nvPr/>
        </p:nvSpPr>
        <p:spPr>
          <a:xfrm>
            <a:off x="252238" y="818602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5BE30559-9FF9-43F4-82B9-E50A16DADB3B}"/>
              </a:ext>
            </a:extLst>
          </p:cNvPr>
          <p:cNvCxnSpPr/>
          <p:nvPr/>
        </p:nvCxnSpPr>
        <p:spPr>
          <a:xfrm>
            <a:off x="474770" y="1272757"/>
            <a:ext cx="0" cy="72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>
            <a:extLst>
              <a:ext uri="{FF2B5EF4-FFF2-40B4-BE49-F238E27FC236}">
                <a16:creationId xmlns:a16="http://schemas.microsoft.com/office/drawing/2014/main" id="{99E85557-4518-4A0C-B2FD-E0F4F7FEBB6B}"/>
              </a:ext>
            </a:extLst>
          </p:cNvPr>
          <p:cNvSpPr/>
          <p:nvPr/>
        </p:nvSpPr>
        <p:spPr>
          <a:xfrm>
            <a:off x="239849" y="1338650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AC66FDE-6D79-49AD-A751-7E3571C3A884}"/>
              </a:ext>
            </a:extLst>
          </p:cNvPr>
          <p:cNvCxnSpPr>
            <a:cxnSpLocks/>
            <a:stCxn id="54" idx="4"/>
            <a:endCxn id="61" idx="0"/>
          </p:cNvCxnSpPr>
          <p:nvPr/>
        </p:nvCxnSpPr>
        <p:spPr>
          <a:xfrm flipH="1">
            <a:off x="466344" y="1792047"/>
            <a:ext cx="204" cy="1231355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53606511-8518-4809-BED3-5349B2CA414F}"/>
              </a:ext>
            </a:extLst>
          </p:cNvPr>
          <p:cNvCxnSpPr>
            <a:cxnSpLocks/>
          </p:cNvCxnSpPr>
          <p:nvPr/>
        </p:nvCxnSpPr>
        <p:spPr>
          <a:xfrm>
            <a:off x="6942838" y="-11750"/>
            <a:ext cx="0" cy="293576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>
            <a:extLst>
              <a:ext uri="{FF2B5EF4-FFF2-40B4-BE49-F238E27FC236}">
                <a16:creationId xmlns:a16="http://schemas.microsoft.com/office/drawing/2014/main" id="{48A133A1-D7D0-45C4-BE74-7721D01E0E8D}"/>
              </a:ext>
            </a:extLst>
          </p:cNvPr>
          <p:cNvSpPr/>
          <p:nvPr/>
        </p:nvSpPr>
        <p:spPr>
          <a:xfrm>
            <a:off x="6709378" y="290799"/>
            <a:ext cx="466921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F46BECBB-5413-4BB1-932B-32AC1EFAD0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63" y="386331"/>
            <a:ext cx="289150" cy="280775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D5942AAB-27CC-4086-80D0-2BAA8D0195D4}"/>
              </a:ext>
            </a:extLst>
          </p:cNvPr>
          <p:cNvSpPr txBox="1"/>
          <p:nvPr/>
        </p:nvSpPr>
        <p:spPr>
          <a:xfrm>
            <a:off x="997092" y="31966"/>
            <a:ext cx="214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НАЦИОНАЛЬНЫЙ ПРОЕКТ</a:t>
            </a:r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4859B0DB-27FE-42BF-81A6-0C1ADAF2C54F}"/>
              </a:ext>
            </a:extLst>
          </p:cNvPr>
          <p:cNvSpPr/>
          <p:nvPr/>
        </p:nvSpPr>
        <p:spPr>
          <a:xfrm>
            <a:off x="809044" y="638239"/>
            <a:ext cx="55304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СОВРЕМЕННАЯ ШКОЛА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1BBA47F0-C1A4-442B-AA77-A5077D0C4562}"/>
              </a:ext>
            </a:extLst>
          </p:cNvPr>
          <p:cNvSpPr/>
          <p:nvPr/>
        </p:nvSpPr>
        <p:spPr>
          <a:xfrm>
            <a:off x="7491070" y="553751"/>
            <a:ext cx="7232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8101DD6F-581A-41F3-A709-C99A116F8042}"/>
              </a:ext>
            </a:extLst>
          </p:cNvPr>
          <p:cNvSpPr/>
          <p:nvPr/>
        </p:nvSpPr>
        <p:spPr>
          <a:xfrm>
            <a:off x="7113429" y="842461"/>
            <a:ext cx="150253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B5DDFCD6-9376-4FC2-AA2F-9BE4754CC3C6}"/>
              </a:ext>
            </a:extLst>
          </p:cNvPr>
          <p:cNvSpPr/>
          <p:nvPr/>
        </p:nvSpPr>
        <p:spPr>
          <a:xfrm>
            <a:off x="10220054" y="566112"/>
            <a:ext cx="12779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АДМИНИСТРАТОР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0995C0C6-93F1-45DD-B7B9-2F6A87CD0C14}"/>
              </a:ext>
            </a:extLst>
          </p:cNvPr>
          <p:cNvSpPr/>
          <p:nvPr/>
        </p:nvSpPr>
        <p:spPr>
          <a:xfrm>
            <a:off x="9912386" y="855280"/>
            <a:ext cx="1948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заместитель директора департамента образования администрации области</a:t>
            </a:r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BEA6BD8E-F259-477F-B395-C9F7DB2426CA}"/>
              </a:ext>
            </a:extLst>
          </p:cNvPr>
          <p:cNvSpPr/>
          <p:nvPr/>
        </p:nvSpPr>
        <p:spPr>
          <a:xfrm>
            <a:off x="10186585" y="715503"/>
            <a:ext cx="133997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Е.В.ЗАПРУДНОВА</a:t>
            </a:r>
          </a:p>
        </p:txBody>
      </p:sp>
      <p:pic>
        <p:nvPicPr>
          <p:cNvPr id="131" name="Рисунок 130">
            <a:extLst>
              <a:ext uri="{FF2B5EF4-FFF2-40B4-BE49-F238E27FC236}">
                <a16:creationId xmlns:a16="http://schemas.microsoft.com/office/drawing/2014/main" id="{68E62C0D-F6AB-4CA6-9008-8A5D0D6F09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01" y="1407479"/>
            <a:ext cx="324000" cy="324000"/>
          </a:xfrm>
          <a:prstGeom prst="rect">
            <a:avLst/>
          </a:prstGeom>
        </p:spPr>
      </p:pic>
      <p:sp>
        <p:nvSpPr>
          <p:cNvPr id="136" name="Прямоугольник 135">
            <a:extLst>
              <a:ext uri="{FF2B5EF4-FFF2-40B4-BE49-F238E27FC236}">
                <a16:creationId xmlns:a16="http://schemas.microsoft.com/office/drawing/2014/main" id="{F6775AA7-5407-4CDC-BB9E-FE965E3F7FA6}"/>
              </a:ext>
            </a:extLst>
          </p:cNvPr>
          <p:cNvSpPr/>
          <p:nvPr/>
        </p:nvSpPr>
        <p:spPr>
          <a:xfrm>
            <a:off x="783256" y="812418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ЦЕЛЕВЫЕ ПОКАЗАТЕЛИ ПРОЕКТА НА 31.12.2020</a:t>
            </a:r>
          </a:p>
        </p:txBody>
      </p:sp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448707" y="832022"/>
            <a:ext cx="5293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</a:t>
            </a: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8D1865A0-9FE0-45EF-AB85-333F61A74A90}"/>
              </a:ext>
            </a:extLst>
          </p:cNvPr>
          <p:cNvSpPr/>
          <p:nvPr/>
        </p:nvSpPr>
        <p:spPr>
          <a:xfrm>
            <a:off x="8673156" y="525713"/>
            <a:ext cx="11512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РУКОВОДИТЕЛЬ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F63E8EBB-DFF6-4E11-98E2-0952CC7D5BDF}"/>
              </a:ext>
            </a:extLst>
          </p:cNvPr>
          <p:cNvSpPr/>
          <p:nvPr/>
        </p:nvSpPr>
        <p:spPr>
          <a:xfrm>
            <a:off x="8569185" y="678313"/>
            <a:ext cx="13203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О.А. БЕЛЯЕВА</a:t>
            </a:r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785CDF6E-1F63-47F5-A8C0-8339CE1A8342}"/>
              </a:ext>
            </a:extLst>
          </p:cNvPr>
          <p:cNvSpPr/>
          <p:nvPr/>
        </p:nvSpPr>
        <p:spPr>
          <a:xfrm>
            <a:off x="8497525" y="822565"/>
            <a:ext cx="1502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Директор департамента образования администрации области</a:t>
            </a:r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4675137" y="724160"/>
            <a:ext cx="816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pic>
        <p:nvPicPr>
          <p:cNvPr id="72" name="Рисунок 71">
            <a:extLst>
              <a:ext uri="{FF2B5EF4-FFF2-40B4-BE49-F238E27FC236}">
                <a16:creationId xmlns:a16="http://schemas.microsoft.com/office/drawing/2014/main" id="{DACF8B2D-A762-4701-BD95-E1F5E207E4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248127"/>
            <a:ext cx="363555" cy="363555"/>
          </a:xfrm>
          <a:prstGeom prst="rect">
            <a:avLst/>
          </a:prstGeom>
        </p:spPr>
      </p:pic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18419FEC-BD58-4418-B906-CF5700379DAC}"/>
              </a:ext>
            </a:extLst>
          </p:cNvPr>
          <p:cNvSpPr txBox="1">
            <a:spLocks/>
          </p:cNvSpPr>
          <p:nvPr/>
        </p:nvSpPr>
        <p:spPr>
          <a:xfrm>
            <a:off x="9352005" y="64686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3023402"/>
            <a:ext cx="279996" cy="279996"/>
          </a:xfrm>
          <a:prstGeom prst="rect">
            <a:avLst/>
          </a:prstGeom>
        </p:spPr>
      </p:pic>
      <p:sp>
        <p:nvSpPr>
          <p:cNvPr id="62" name="Овал 61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221497" y="2968035"/>
            <a:ext cx="453397" cy="441471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AF5F01D4-70F5-48CB-8B4C-B59AC7078AB0}"/>
              </a:ext>
            </a:extLst>
          </p:cNvPr>
          <p:cNvSpPr/>
          <p:nvPr/>
        </p:nvSpPr>
        <p:spPr>
          <a:xfrm>
            <a:off x="701468" y="3198643"/>
            <a:ext cx="4013231" cy="145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 ПРОЕКТА НА 31.12.2020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01468" y="3419733"/>
            <a:ext cx="5384088" cy="507831"/>
          </a:xfrm>
          <a:prstGeom prst="rect">
            <a:avLst/>
          </a:prstGeom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/>
              <a:t>Поддержка образования для детей с ограниченными возможностями здоровья. Обновление материально-технической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9C7A59B8-A455-4496-AAA3-F016135136C9}"/>
              </a:ext>
            </a:extLst>
          </p:cNvPr>
          <p:cNvSpPr/>
          <p:nvPr/>
        </p:nvSpPr>
        <p:spPr>
          <a:xfrm>
            <a:off x="698946" y="3955172"/>
            <a:ext cx="5382869" cy="784830"/>
          </a:xfrm>
          <a:prstGeom prst="rect">
            <a:avLst/>
          </a:prstGeom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63 общеобразовательной организации, расположенной в сельской местности и малых городах, с охватом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23000 детей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575D413E-7981-4EF2-99F8-D9086059AB87}"/>
              </a:ext>
            </a:extLst>
          </p:cNvPr>
          <p:cNvSpPr/>
          <p:nvPr/>
        </p:nvSpPr>
        <p:spPr>
          <a:xfrm>
            <a:off x="698469" y="4773993"/>
            <a:ext cx="5373266" cy="230832"/>
          </a:xfrm>
          <a:prstGeom prst="rect">
            <a:avLst/>
          </a:prstGeom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sz="900" dirty="0"/>
              <a:t>Создано не менее 9357 новых мест в общеобразовательных организациях Владимирской </a:t>
            </a:r>
            <a:r>
              <a:rPr lang="ru-RU" sz="900" dirty="0" smtClean="0"/>
              <a:t>области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F1A1C9AB-D0CA-4557-8DF4-CF6B9AEAFD15}"/>
              </a:ext>
            </a:extLst>
          </p:cNvPr>
          <p:cNvCxnSpPr>
            <a:cxnSpLocks/>
            <a:stCxn id="61" idx="2"/>
          </p:cNvCxnSpPr>
          <p:nvPr/>
        </p:nvCxnSpPr>
        <p:spPr>
          <a:xfrm flipH="1">
            <a:off x="448134" y="3303398"/>
            <a:ext cx="18210" cy="2961617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210651" y="3455642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70" name="Овал 69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16009" y="3982845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D58763A9-959D-4EB4-8347-6234A484874F}"/>
              </a:ext>
            </a:extLst>
          </p:cNvPr>
          <p:cNvSpPr/>
          <p:nvPr/>
        </p:nvSpPr>
        <p:spPr>
          <a:xfrm>
            <a:off x="229218" y="4489539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2A7DC02C-4ECB-4A72-BB5F-7AC5A17CE1B7}"/>
              </a:ext>
            </a:extLst>
          </p:cNvPr>
          <p:cNvSpPr/>
          <p:nvPr/>
        </p:nvSpPr>
        <p:spPr>
          <a:xfrm>
            <a:off x="6714798" y="1334039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CB58F472-1D77-433E-99AB-6A6AB8D907F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200" y="1398151"/>
            <a:ext cx="308054" cy="30805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B2D6E3-961A-4B6A-A4E8-14FDBE2C87C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207" r="-7873" b="15983"/>
          <a:stretch/>
        </p:blipFill>
        <p:spPr>
          <a:xfrm>
            <a:off x="9023322" y="125119"/>
            <a:ext cx="453397" cy="453397"/>
          </a:xfrm>
          <a:prstGeom prst="ellipse">
            <a:avLst/>
          </a:prstGeom>
          <a:ln w="3175" cap="rnd">
            <a:solidFill>
              <a:srgbClr val="A5A5A5"/>
            </a:solidFill>
          </a:ln>
          <a:effectLst/>
        </p:spPr>
      </p:pic>
      <p:pic>
        <p:nvPicPr>
          <p:cNvPr id="134" name="Рисунок 133">
            <a:extLst>
              <a:ext uri="{FF2B5EF4-FFF2-40B4-BE49-F238E27FC236}">
                <a16:creationId xmlns:a16="http://schemas.microsoft.com/office/drawing/2014/main" id="{7560C059-BF5A-48C3-8825-2BA3C3292B7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0" y="903867"/>
            <a:ext cx="284446" cy="284446"/>
          </a:xfrm>
          <a:prstGeom prst="rect">
            <a:avLst/>
          </a:prstGeom>
        </p:spPr>
      </p:pic>
      <p:pic>
        <p:nvPicPr>
          <p:cNvPr id="1026" name="Picture 2" descr="V:\Комитет проектной деятельности\Проекты\запруднова ев.jpg"/>
          <p:cNvPicPr>
            <a:picLocks noChangeAspect="1" noChangeArrowheads="1"/>
          </p:cNvPicPr>
          <p:nvPr/>
        </p:nvPicPr>
        <p:blipFill rotWithShape="1">
          <a:blip r:embed="rId14" cstate="print"/>
          <a:srcRect b="23994"/>
          <a:stretch/>
        </p:blipFill>
        <p:spPr bwMode="auto">
          <a:xfrm>
            <a:off x="10595218" y="118752"/>
            <a:ext cx="480050" cy="450000"/>
          </a:xfrm>
          <a:prstGeom prst="ellipse">
            <a:avLst/>
          </a:prstGeom>
          <a:ln w="3175" cap="rnd">
            <a:solidFill>
              <a:srgbClr val="A5A5A5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1" name="Овал 80">
            <a:extLst>
              <a:ext uri="{FF2B5EF4-FFF2-40B4-BE49-F238E27FC236}">
                <a16:creationId xmlns:a16="http://schemas.microsoft.com/office/drawing/2014/main" id="{D58763A9-959D-4EB4-8347-6234A484874F}"/>
              </a:ext>
            </a:extLst>
          </p:cNvPr>
          <p:cNvSpPr/>
          <p:nvPr/>
        </p:nvSpPr>
        <p:spPr>
          <a:xfrm>
            <a:off x="202398" y="4977268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82" name="Овал 81">
            <a:extLst>
              <a:ext uri="{FF2B5EF4-FFF2-40B4-BE49-F238E27FC236}">
                <a16:creationId xmlns:a16="http://schemas.microsoft.com/office/drawing/2014/main" id="{D58763A9-959D-4EB4-8347-6234A484874F}"/>
              </a:ext>
            </a:extLst>
          </p:cNvPr>
          <p:cNvSpPr/>
          <p:nvPr/>
        </p:nvSpPr>
        <p:spPr>
          <a:xfrm>
            <a:off x="212613" y="5450936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95" name="Овал 94">
            <a:extLst>
              <a:ext uri="{FF2B5EF4-FFF2-40B4-BE49-F238E27FC236}">
                <a16:creationId xmlns:a16="http://schemas.microsoft.com/office/drawing/2014/main" id="{D58763A9-959D-4EB4-8347-6234A484874F}"/>
              </a:ext>
            </a:extLst>
          </p:cNvPr>
          <p:cNvSpPr/>
          <p:nvPr/>
        </p:nvSpPr>
        <p:spPr>
          <a:xfrm>
            <a:off x="221435" y="5924604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98469" y="5531852"/>
            <a:ext cx="5349077" cy="369332"/>
          </a:xfrm>
          <a:prstGeom prst="rect">
            <a:avLst/>
          </a:prstGeom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менее 10% обучающихся общеобразовательных организаций вовлечены в различные формы сопровождения и наставничества </a:t>
            </a:r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98947" y="6318760"/>
            <a:ext cx="5348600" cy="507831"/>
          </a:xfrm>
          <a:prstGeom prst="rect">
            <a:avLst/>
          </a:prstGeom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менее 10%  общеобразовательных организаций реализуются механизмы вовлечения общественно-деловых объединений и участия представителей работодателей в принятии решений по вопросам управления развитием общеобразовательной организации</a:t>
            </a: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D8916A16-D614-414D-BF0B-71A619A3248E}"/>
              </a:ext>
            </a:extLst>
          </p:cNvPr>
          <p:cNvCxnSpPr>
            <a:cxnSpLocks/>
            <a:stCxn id="89" idx="4"/>
            <a:endCxn id="74" idx="0"/>
          </p:cNvCxnSpPr>
          <p:nvPr/>
        </p:nvCxnSpPr>
        <p:spPr>
          <a:xfrm flipH="1">
            <a:off x="6941497" y="744196"/>
            <a:ext cx="1342" cy="589843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98469" y="5902449"/>
            <a:ext cx="5349077" cy="369332"/>
          </a:xfrm>
          <a:prstGeom prst="rect">
            <a:avLst/>
          </a:prstGeom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менее 10% </a:t>
            </a:r>
            <a:r>
              <a:rPr lang="ru-RU" sz="900" dirty="0">
                <a:solidFill>
                  <a:prstClr val="black"/>
                </a:solidFill>
              </a:rPr>
              <a:t>организаций, реализующих программы начального, основного и среднего общего образования, реализуют общеобразовательные программы в сетевой форме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612885" y="3188771"/>
            <a:ext cx="1647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на 2020 год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133562" y="3565486"/>
            <a:ext cx="57581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6133562" y="4175453"/>
            <a:ext cx="575816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0,063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133561" y="4750909"/>
            <a:ext cx="575816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2357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6133562" y="5579604"/>
            <a:ext cx="575814" cy="276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811665" y="3163400"/>
            <a:ext cx="50168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lang="ru-RU" sz="1100" noProof="0" dirty="0">
                <a:solidFill>
                  <a:prstClr val="black"/>
                </a:solidFill>
                <a:latin typeface="Calibri"/>
              </a:rPr>
              <a:t>3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1.01.2020)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757383" y="3415930"/>
            <a:ext cx="5256966" cy="507831"/>
          </a:xfrm>
          <a:prstGeom prst="rect">
            <a:avLst/>
          </a:prstGeom>
          <a:solidFill>
            <a:schemeClr val="bg1"/>
          </a:solidFill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/>
              <a:t>15,63</a:t>
            </a:r>
            <a:r>
              <a:rPr lang="ru-RU" sz="900" dirty="0" smtClean="0">
                <a:solidFill>
                  <a:prstClr val="black"/>
                </a:solidFill>
              </a:rPr>
              <a:t> </a:t>
            </a:r>
            <a:r>
              <a:rPr lang="ru-RU" sz="900" dirty="0" err="1" smtClean="0">
                <a:solidFill>
                  <a:prstClr val="black"/>
                </a:solidFill>
              </a:rPr>
              <a:t>млн.руб</a:t>
            </a:r>
            <a:r>
              <a:rPr lang="ru-RU" sz="900" dirty="0" smtClean="0">
                <a:solidFill>
                  <a:prstClr val="black"/>
                </a:solidFill>
              </a:rPr>
              <a:t> запланированы на </a:t>
            </a:r>
            <a:r>
              <a:rPr lang="ru-RU" sz="900" dirty="0">
                <a:solidFill>
                  <a:prstClr val="black"/>
                </a:solidFill>
              </a:rPr>
              <a:t>обновление </a:t>
            </a:r>
            <a:r>
              <a:rPr lang="ru-RU" sz="900" dirty="0" smtClean="0">
                <a:solidFill>
                  <a:prstClr val="black"/>
                </a:solidFill>
              </a:rPr>
              <a:t>МТБ в 2 школы, </a:t>
            </a:r>
            <a:r>
              <a:rPr lang="ru-RU" sz="900" dirty="0">
                <a:solidFill>
                  <a:prstClr val="black"/>
                </a:solidFill>
              </a:rPr>
              <a:t>осуществляющих образовательную деятельность исключительно по адаптированным основным общеобразовательным программам. </a:t>
            </a:r>
            <a:r>
              <a:rPr lang="ru-RU" sz="900" dirty="0" smtClean="0">
                <a:solidFill>
                  <a:prstClr val="black"/>
                </a:solidFill>
              </a:rPr>
              <a:t>Контрактация </a:t>
            </a:r>
            <a:r>
              <a:rPr lang="ru-RU" sz="900" dirty="0">
                <a:solidFill>
                  <a:prstClr val="black"/>
                </a:solidFill>
              </a:rPr>
              <a:t>–</a:t>
            </a:r>
            <a:r>
              <a:rPr lang="ru-RU" sz="900" dirty="0">
                <a:solidFill>
                  <a:srgbClr val="FF0000"/>
                </a:solidFill>
              </a:rPr>
              <a:t> </a:t>
            </a:r>
            <a:r>
              <a:rPr lang="ru-RU" sz="900" dirty="0"/>
              <a:t>0</a:t>
            </a:r>
            <a:r>
              <a:rPr lang="ru-RU" sz="900" dirty="0" smtClean="0"/>
              <a:t>%</a:t>
            </a:r>
            <a:endParaRPr lang="ru-RU" sz="900" dirty="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757383" y="4016756"/>
            <a:ext cx="5256966" cy="507831"/>
          </a:xfrm>
          <a:prstGeom prst="rect">
            <a:avLst/>
          </a:prstGeom>
          <a:solidFill>
            <a:schemeClr val="bg1"/>
          </a:solidFill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 smtClean="0">
                <a:solidFill>
                  <a:prstClr val="black"/>
                </a:solidFill>
              </a:rPr>
              <a:t>47,39 </a:t>
            </a:r>
            <a:r>
              <a:rPr lang="ru-RU" sz="900" dirty="0" err="1">
                <a:solidFill>
                  <a:prstClr val="black"/>
                </a:solidFill>
              </a:rPr>
              <a:t>млн.руб</a:t>
            </a:r>
            <a:r>
              <a:rPr lang="ru-RU" sz="900" dirty="0">
                <a:solidFill>
                  <a:prstClr val="black"/>
                </a:solidFill>
              </a:rPr>
              <a:t> запланированы на создание </a:t>
            </a:r>
            <a:r>
              <a:rPr lang="ru-RU" sz="900" dirty="0" smtClean="0">
                <a:solidFill>
                  <a:prstClr val="black"/>
                </a:solidFill>
              </a:rPr>
              <a:t>МТБ для </a:t>
            </a:r>
            <a:r>
              <a:rPr lang="ru-RU" sz="900" dirty="0">
                <a:solidFill>
                  <a:prstClr val="black"/>
                </a:solidFill>
              </a:rPr>
              <a:t>реализации основных и </a:t>
            </a:r>
            <a:r>
              <a:rPr lang="ru-RU" sz="900" dirty="0" smtClean="0">
                <a:solidFill>
                  <a:prstClr val="black"/>
                </a:solidFill>
              </a:rPr>
              <a:t>дополнительных </a:t>
            </a:r>
            <a:r>
              <a:rPr lang="ru-RU" sz="900" dirty="0">
                <a:solidFill>
                  <a:prstClr val="black"/>
                </a:solidFill>
              </a:rPr>
              <a:t>общеобразовательных программ цифрового и гуманитарного профилей в </a:t>
            </a:r>
            <a:r>
              <a:rPr lang="ru-RU" sz="900" dirty="0" smtClean="0">
                <a:solidFill>
                  <a:prstClr val="black"/>
                </a:solidFill>
              </a:rPr>
              <a:t>17-ти муниципальных </a:t>
            </a:r>
            <a:r>
              <a:rPr lang="ru-RU" sz="900" dirty="0">
                <a:solidFill>
                  <a:prstClr val="black"/>
                </a:solidFill>
              </a:rPr>
              <a:t>образованиях области в 42 </a:t>
            </a:r>
            <a:r>
              <a:rPr lang="ru-RU" sz="900" dirty="0" smtClean="0">
                <a:solidFill>
                  <a:prstClr val="black"/>
                </a:solidFill>
              </a:rPr>
              <a:t>школах </a:t>
            </a:r>
            <a:r>
              <a:rPr lang="ru-RU" sz="900" dirty="0">
                <a:solidFill>
                  <a:prstClr val="black"/>
                </a:solidFill>
              </a:rPr>
              <a:t>сельской местности. Контрактация –</a:t>
            </a:r>
            <a:r>
              <a:rPr lang="ru-RU" sz="900" dirty="0"/>
              <a:t> 0</a:t>
            </a:r>
            <a:r>
              <a:rPr lang="ru-RU" sz="900" dirty="0" smtClean="0"/>
              <a:t>%</a:t>
            </a:r>
            <a:endParaRPr lang="ru-RU" sz="900" dirty="0"/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757383" y="4636500"/>
            <a:ext cx="5256966" cy="369332"/>
          </a:xfrm>
          <a:prstGeom prst="rect">
            <a:avLst/>
          </a:prstGeom>
          <a:solidFill>
            <a:schemeClr val="bg1"/>
          </a:solidFill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>
                <a:solidFill>
                  <a:prstClr val="black"/>
                </a:solidFill>
              </a:rPr>
              <a:t>721,22 </a:t>
            </a:r>
            <a:r>
              <a:rPr lang="ru-RU" sz="900" dirty="0">
                <a:solidFill>
                  <a:prstClr val="black"/>
                </a:solidFill>
              </a:rPr>
              <a:t>млн. руб. </a:t>
            </a:r>
            <a:r>
              <a:rPr lang="ru-RU" sz="900" dirty="0" smtClean="0">
                <a:solidFill>
                  <a:prstClr val="black"/>
                </a:solidFill>
              </a:rPr>
              <a:t>запланированы </a:t>
            </a:r>
            <a:r>
              <a:rPr lang="ru-RU" sz="900" dirty="0">
                <a:solidFill>
                  <a:prstClr val="black"/>
                </a:solidFill>
              </a:rPr>
              <a:t>на </a:t>
            </a:r>
            <a:r>
              <a:rPr lang="ru-RU" sz="900" dirty="0" smtClean="0">
                <a:solidFill>
                  <a:prstClr val="black"/>
                </a:solidFill>
              </a:rPr>
              <a:t>создание 132 места</a:t>
            </a:r>
            <a:r>
              <a:rPr lang="ru-RU" sz="900" dirty="0">
                <a:solidFill>
                  <a:srgbClr val="FF0000"/>
                </a:solidFill>
              </a:rPr>
              <a:t> </a:t>
            </a:r>
            <a:r>
              <a:rPr lang="ru-RU" sz="900" dirty="0" smtClean="0">
                <a:solidFill>
                  <a:prstClr val="black"/>
                </a:solidFill>
              </a:rPr>
              <a:t>Купреево,675 мест </a:t>
            </a:r>
            <a:r>
              <a:rPr lang="ru-RU" sz="900" dirty="0" err="1" smtClean="0">
                <a:solidFill>
                  <a:prstClr val="black"/>
                </a:solidFill>
              </a:rPr>
              <a:t>г.Камешково</a:t>
            </a:r>
            <a:r>
              <a:rPr lang="ru-RU" sz="900" dirty="0" smtClean="0">
                <a:solidFill>
                  <a:prstClr val="black"/>
                </a:solidFill>
              </a:rPr>
              <a:t>, 1100 мест </a:t>
            </a:r>
            <a:r>
              <a:rPr lang="ru-RU" sz="900" dirty="0" err="1" smtClean="0">
                <a:solidFill>
                  <a:prstClr val="black"/>
                </a:solidFill>
              </a:rPr>
              <a:t>мкр.Коммунар</a:t>
            </a:r>
            <a:r>
              <a:rPr lang="ru-RU" sz="900" dirty="0">
                <a:solidFill>
                  <a:prstClr val="black"/>
                </a:solidFill>
              </a:rPr>
              <a:t>). Контрактация – </a:t>
            </a:r>
            <a:r>
              <a:rPr lang="ru-RU" sz="900" b="1" dirty="0"/>
              <a:t>97% </a:t>
            </a: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757383" y="6438425"/>
            <a:ext cx="5058262" cy="369332"/>
          </a:xfrm>
          <a:prstGeom prst="rect">
            <a:avLst/>
          </a:prstGeom>
          <a:noFill/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>
                <a:solidFill>
                  <a:prstClr val="black"/>
                </a:solidFill>
              </a:rPr>
              <a:t>По итогам 2019 года </a:t>
            </a:r>
            <a:r>
              <a:rPr lang="ru-RU" sz="900" dirty="0" smtClean="0">
                <a:solidFill>
                  <a:prstClr val="black"/>
                </a:solidFill>
              </a:rPr>
              <a:t>результат достигнут в 13,8% организациях. </a:t>
            </a:r>
            <a:r>
              <a:rPr lang="ru-RU" sz="900" dirty="0">
                <a:solidFill>
                  <a:prstClr val="black"/>
                </a:solidFill>
              </a:rPr>
              <a:t>Запланировано направления письма в 1 квартале 2020 года в муниципальные органы для достижения результата</a:t>
            </a: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770200" y="5567945"/>
            <a:ext cx="5225028" cy="369332"/>
          </a:xfrm>
          <a:prstGeom prst="rect">
            <a:avLst/>
          </a:prstGeom>
          <a:noFill/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>
                <a:solidFill>
                  <a:prstClr val="black"/>
                </a:solidFill>
              </a:rPr>
              <a:t>Запланировано направления письма в 1 квартале 2020 года в муниципальные органы для достижения результата</a:t>
            </a: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743127" y="5949029"/>
            <a:ext cx="5225028" cy="507831"/>
          </a:xfrm>
          <a:prstGeom prst="rect">
            <a:avLst/>
          </a:prstGeom>
          <a:noFill/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 smtClean="0">
                <a:solidFill>
                  <a:prstClr val="black"/>
                </a:solidFill>
              </a:rPr>
              <a:t>По итогам 2019 года 24,2% </a:t>
            </a:r>
            <a:r>
              <a:rPr lang="ru-RU" sz="900" dirty="0">
                <a:solidFill>
                  <a:prstClr val="black"/>
                </a:solidFill>
              </a:rPr>
              <a:t>реализуют общеобразовательные программы в сетевой </a:t>
            </a:r>
            <a:r>
              <a:rPr lang="ru-RU" sz="900" dirty="0" smtClean="0">
                <a:solidFill>
                  <a:prstClr val="black"/>
                </a:solidFill>
              </a:rPr>
              <a:t>форме. Направлено </a:t>
            </a:r>
            <a:r>
              <a:rPr lang="ru-RU" sz="900" dirty="0">
                <a:solidFill>
                  <a:prstClr val="black"/>
                </a:solidFill>
              </a:rPr>
              <a:t>письмо департамента образования в муниципальные органы, осуществляющие управление в сфере образования</a:t>
            </a:r>
          </a:p>
        </p:txBody>
      </p:sp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919398" y="667106"/>
            <a:ext cx="918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31.01.2020)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C82EEBE4-89C9-476D-80D4-56F4B18AC3C9}"/>
              </a:ext>
            </a:extLst>
          </p:cNvPr>
          <p:cNvSpPr/>
          <p:nvPr/>
        </p:nvSpPr>
        <p:spPr>
          <a:xfrm>
            <a:off x="7194898" y="1413932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ФИНАНСИРОВАНИЕ ПРОЕКТА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г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., млн. руб. ОБ</a:t>
            </a: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1B5FCFD2-0E45-472D-9040-B8B70640B3BD}"/>
              </a:ext>
            </a:extLst>
          </p:cNvPr>
          <p:cNvSpPr/>
          <p:nvPr/>
        </p:nvSpPr>
        <p:spPr>
          <a:xfrm>
            <a:off x="10805967" y="1542211"/>
            <a:ext cx="722812" cy="21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dirty="0">
                <a:solidFill>
                  <a:srgbClr val="554444"/>
                </a:solidFill>
              </a:rPr>
              <a:t>765,27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C82EEBE4-89C9-476D-80D4-56F4B18AC3C9}"/>
              </a:ext>
            </a:extLst>
          </p:cNvPr>
          <p:cNvSpPr/>
          <p:nvPr/>
        </p:nvSpPr>
        <p:spPr>
          <a:xfrm>
            <a:off x="7491070" y="1828276"/>
            <a:ext cx="4189719" cy="422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 них местные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бюджеты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22,95 (по паспорту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18,97)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млн. руб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106" name="Овал 105">
            <a:extLst>
              <a:ext uri="{FF2B5EF4-FFF2-40B4-BE49-F238E27FC236}">
                <a16:creationId xmlns:a16="http://schemas.microsoft.com/office/drawing/2014/main" id="{D58763A9-959D-4EB4-8347-6234A484874F}"/>
              </a:ext>
            </a:extLst>
          </p:cNvPr>
          <p:cNvSpPr/>
          <p:nvPr/>
        </p:nvSpPr>
        <p:spPr>
          <a:xfrm>
            <a:off x="207393" y="6381522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575D413E-7981-4EF2-99F8-D9086059AB87}"/>
              </a:ext>
            </a:extLst>
          </p:cNvPr>
          <p:cNvSpPr/>
          <p:nvPr/>
        </p:nvSpPr>
        <p:spPr>
          <a:xfrm>
            <a:off x="682615" y="5098197"/>
            <a:ext cx="5373266" cy="369332"/>
          </a:xfrm>
          <a:prstGeom prst="rect">
            <a:avLst/>
          </a:prstGeom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/>
              <a:t>Проведена </a:t>
            </a:r>
            <a:r>
              <a:rPr lang="ru-RU" sz="900" dirty="0"/>
              <a:t>оценка качества общего образования на основе практики международных исследований качества подготовки обучающихся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133562" y="5957500"/>
            <a:ext cx="575814" cy="276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6133562" y="6460330"/>
            <a:ext cx="575814" cy="276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6133562" y="5153666"/>
            <a:ext cx="575814" cy="276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743127" y="5071311"/>
            <a:ext cx="5271222" cy="507831"/>
          </a:xfrm>
          <a:prstGeom prst="rect">
            <a:avLst/>
          </a:prstGeom>
          <a:noFill/>
          <a:ln>
            <a:solidFill>
              <a:srgbClr val="28BDBD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/>
              <a:t>Готовится департаментом образования заявка на участие Владимирской области в оценке качества общего образования на основе практики международных исследований качества подготовки обучающихся. Срок подачи заявки май-июнь 2020 года. </a:t>
            </a:r>
            <a:endParaRPr lang="ru-RU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4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353" y="517705"/>
            <a:ext cx="3549576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Результаты с участием ОМСу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919012"/>
            <a:ext cx="3410148" cy="54575"/>
            <a:chOff x="789215" y="913615"/>
            <a:chExt cx="2846771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>
              <a:off x="811043" y="930489"/>
              <a:ext cx="2824943" cy="0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45079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fld id="{63A86A98-B6C9-4FE0-92A2-10397A8B85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5" name="Прямоугольник: усеченные верхние углы 3">
            <a:extLst>
              <a:ext uri="{FF2B5EF4-FFF2-40B4-BE49-F238E27FC236}">
                <a16:creationId xmlns:a16="http://schemas.microsoft.com/office/drawing/2014/main" id="{82D9981D-A58D-46E6-9900-24B8E8085A7A}"/>
              </a:ext>
            </a:extLst>
          </p:cNvPr>
          <p:cNvSpPr/>
          <p:nvPr/>
        </p:nvSpPr>
        <p:spPr>
          <a:xfrm>
            <a:off x="6429375" y="6536912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28BDBD"/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  АДМИНИСТРАЦИЯ ВЛАДИМИРСКОЙ ОБЛАСТИ</a:t>
            </a:r>
          </a:p>
        </p:txBody>
      </p:sp>
      <p:sp>
        <p:nvSpPr>
          <p:cNvPr id="196" name="Параллелограмм 5">
            <a:extLst>
              <a:ext uri="{FF2B5EF4-FFF2-40B4-BE49-F238E27FC236}">
                <a16:creationId xmlns:a16="http://schemas.microsoft.com/office/drawing/2014/main" id="{F57243E1-0BB6-41F8-82D6-8CF5B0C841F8}"/>
              </a:ext>
            </a:extLst>
          </p:cNvPr>
          <p:cNvSpPr/>
          <p:nvPr/>
        </p:nvSpPr>
        <p:spPr>
          <a:xfrm>
            <a:off x="11415235" y="6536911"/>
            <a:ext cx="828676" cy="351197"/>
          </a:xfrm>
          <a:custGeom>
            <a:avLst/>
            <a:gdLst>
              <a:gd name="connsiteX0" fmla="*/ 0 w 1472295"/>
              <a:gd name="connsiteY0" fmla="*/ 319794 h 319794"/>
              <a:gd name="connsiteX1" fmla="*/ 79949 w 1472295"/>
              <a:gd name="connsiteY1" fmla="*/ 0 h 319794"/>
              <a:gd name="connsiteX2" fmla="*/ 1472295 w 1472295"/>
              <a:gd name="connsiteY2" fmla="*/ 0 h 319794"/>
              <a:gd name="connsiteX3" fmla="*/ 1392347 w 1472295"/>
              <a:gd name="connsiteY3" fmla="*/ 319794 h 319794"/>
              <a:gd name="connsiteX4" fmla="*/ 0 w 1472295"/>
              <a:gd name="connsiteY4" fmla="*/ 319794 h 319794"/>
              <a:gd name="connsiteX0" fmla="*/ 0 w 1558020"/>
              <a:gd name="connsiteY0" fmla="*/ 329319 h 329319"/>
              <a:gd name="connsiteX1" fmla="*/ 165674 w 1558020"/>
              <a:gd name="connsiteY1" fmla="*/ 0 h 329319"/>
              <a:gd name="connsiteX2" fmla="*/ 1558020 w 1558020"/>
              <a:gd name="connsiteY2" fmla="*/ 0 h 329319"/>
              <a:gd name="connsiteX3" fmla="*/ 1478072 w 1558020"/>
              <a:gd name="connsiteY3" fmla="*/ 319794 h 329319"/>
              <a:gd name="connsiteX4" fmla="*/ 0 w 1558020"/>
              <a:gd name="connsiteY4" fmla="*/ 329319 h 329319"/>
              <a:gd name="connsiteX0" fmla="*/ 0 w 1529445"/>
              <a:gd name="connsiteY0" fmla="*/ 329319 h 329319"/>
              <a:gd name="connsiteX1" fmla="*/ 165674 w 1529445"/>
              <a:gd name="connsiteY1" fmla="*/ 0 h 329319"/>
              <a:gd name="connsiteX2" fmla="*/ 1529445 w 1529445"/>
              <a:gd name="connsiteY2" fmla="*/ 9525 h 329319"/>
              <a:gd name="connsiteX3" fmla="*/ 1478072 w 1529445"/>
              <a:gd name="connsiteY3" fmla="*/ 319794 h 329319"/>
              <a:gd name="connsiteX4" fmla="*/ 0 w 1529445"/>
              <a:gd name="connsiteY4" fmla="*/ 329319 h 329319"/>
              <a:gd name="connsiteX0" fmla="*/ 0 w 1491345"/>
              <a:gd name="connsiteY0" fmla="*/ 329319 h 329319"/>
              <a:gd name="connsiteX1" fmla="*/ 165674 w 1491345"/>
              <a:gd name="connsiteY1" fmla="*/ 0 h 329319"/>
              <a:gd name="connsiteX2" fmla="*/ 1491345 w 1491345"/>
              <a:gd name="connsiteY2" fmla="*/ 0 h 329319"/>
              <a:gd name="connsiteX3" fmla="*/ 1478072 w 1491345"/>
              <a:gd name="connsiteY3" fmla="*/ 319794 h 329319"/>
              <a:gd name="connsiteX4" fmla="*/ 0 w 1491345"/>
              <a:gd name="connsiteY4" fmla="*/ 329319 h 329319"/>
              <a:gd name="connsiteX0" fmla="*/ 0 w 1491345"/>
              <a:gd name="connsiteY0" fmla="*/ 329319 h 338844"/>
              <a:gd name="connsiteX1" fmla="*/ 165674 w 1491345"/>
              <a:gd name="connsiteY1" fmla="*/ 0 h 338844"/>
              <a:gd name="connsiteX2" fmla="*/ 1491345 w 1491345"/>
              <a:gd name="connsiteY2" fmla="*/ 0 h 338844"/>
              <a:gd name="connsiteX3" fmla="*/ 889936 w 1491345"/>
              <a:gd name="connsiteY3" fmla="*/ 338844 h 338844"/>
              <a:gd name="connsiteX4" fmla="*/ 0 w 1491345"/>
              <a:gd name="connsiteY4" fmla="*/ 329319 h 338844"/>
              <a:gd name="connsiteX0" fmla="*/ 0 w 913712"/>
              <a:gd name="connsiteY0" fmla="*/ 329319 h 338844"/>
              <a:gd name="connsiteX1" fmla="*/ 165674 w 913712"/>
              <a:gd name="connsiteY1" fmla="*/ 0 h 338844"/>
              <a:gd name="connsiteX2" fmla="*/ 913712 w 913712"/>
              <a:gd name="connsiteY2" fmla="*/ 0 h 338844"/>
              <a:gd name="connsiteX3" fmla="*/ 889936 w 913712"/>
              <a:gd name="connsiteY3" fmla="*/ 338844 h 338844"/>
              <a:gd name="connsiteX4" fmla="*/ 0 w 913712"/>
              <a:gd name="connsiteY4" fmla="*/ 329319 h 33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712" h="338844">
                <a:moveTo>
                  <a:pt x="0" y="329319"/>
                </a:moveTo>
                <a:lnTo>
                  <a:pt x="165674" y="0"/>
                </a:lnTo>
                <a:lnTo>
                  <a:pt x="913712" y="0"/>
                </a:lnTo>
                <a:lnTo>
                  <a:pt x="889936" y="338844"/>
                </a:lnTo>
                <a:lnTo>
                  <a:pt x="0" y="329319"/>
                </a:lnTo>
                <a:close/>
              </a:path>
            </a:pathLst>
          </a:cu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7" name="Номер слайда 2">
            <a:extLst>
              <a:ext uri="{FF2B5EF4-FFF2-40B4-BE49-F238E27FC236}">
                <a16:creationId xmlns:a16="http://schemas.microsoft.com/office/drawing/2014/main" id="{5A4E1EFE-5799-456A-94CD-F62BC809BF5C}"/>
              </a:ext>
            </a:extLst>
          </p:cNvPr>
          <p:cNvSpPr txBox="1">
            <a:spLocks/>
          </p:cNvSpPr>
          <p:nvPr/>
        </p:nvSpPr>
        <p:spPr>
          <a:xfrm>
            <a:off x="9299257" y="6525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A86A98-B6C9-4FE0-92A2-10397A8B854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8" name="Прямоугольник: усеченные верхние углы 3">
            <a:extLst>
              <a:ext uri="{FF2B5EF4-FFF2-40B4-BE49-F238E27FC236}">
                <a16:creationId xmlns:a16="http://schemas.microsoft.com/office/drawing/2014/main" id="{3BB850AD-8A88-41FE-855B-C88E56DA9744}"/>
              </a:ext>
            </a:extLst>
          </p:cNvPr>
          <p:cNvSpPr/>
          <p:nvPr/>
        </p:nvSpPr>
        <p:spPr>
          <a:xfrm flipH="1" flipV="1">
            <a:off x="-72803" y="-50689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E5A661"/>
          </a:solidFill>
          <a:ln>
            <a:solidFill>
              <a:srgbClr val="E5A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</a:t>
            </a:r>
          </a:p>
        </p:txBody>
      </p:sp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20FEA30A-5927-4645-BF18-4F5D1D9F10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r="4731"/>
          <a:stretch/>
        </p:blipFill>
        <p:spPr>
          <a:xfrm>
            <a:off x="9274499" y="10372"/>
            <a:ext cx="2926667" cy="101772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86861" y="2023362"/>
            <a:ext cx="4744690" cy="12772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dirty="0">
                <a:solidFill>
                  <a:prstClr val="black"/>
                </a:solidFill>
              </a:rPr>
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63 общеобразовательной организации, расположенной в сельской местности и малых городах, с охватом</a:t>
            </a:r>
            <a:r>
              <a:rPr lang="ru-RU" sz="1100" dirty="0">
                <a:solidFill>
                  <a:srgbClr val="FF0000"/>
                </a:solidFill>
              </a:rPr>
              <a:t> </a:t>
            </a:r>
            <a:r>
              <a:rPr lang="ru-RU" sz="1100" dirty="0">
                <a:solidFill>
                  <a:prstClr val="black"/>
                </a:solidFill>
              </a:rPr>
              <a:t>23000 детей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80124" y="3526501"/>
            <a:ext cx="4758163" cy="4308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dirty="0">
                <a:solidFill>
                  <a:srgbClr val="00B050"/>
                </a:solidFill>
              </a:rPr>
              <a:t> </a:t>
            </a:r>
            <a:r>
              <a:rPr lang="ru-RU" sz="1100" dirty="0"/>
              <a:t>Создано не менее 9357 новых мест в общеобразовательных организациях Владимирской области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6861" y="1049728"/>
            <a:ext cx="4744690" cy="7694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</a:rPr>
              <a:t>Поддержка образования для детей с ограниченными возможностями здоровья. Обновление материально-технической базы в 8 организациях, осуществляющих образовательную деятельность исключительно по адаптированным основным общеобразовательным программам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33387" y="2045816"/>
            <a:ext cx="6661817" cy="9387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prstClr val="black"/>
                </a:solidFill>
              </a:rPr>
              <a:t>1</a:t>
            </a:r>
            <a:r>
              <a:rPr lang="en-US" sz="1100" b="1" dirty="0" smtClean="0">
                <a:solidFill>
                  <a:prstClr val="black"/>
                </a:solidFill>
              </a:rPr>
              <a:t>7</a:t>
            </a:r>
            <a:r>
              <a:rPr lang="ru-RU" sz="1100" b="1" dirty="0" smtClean="0">
                <a:solidFill>
                  <a:prstClr val="black"/>
                </a:solidFill>
              </a:rPr>
              <a:t> ОМС.</a:t>
            </a:r>
            <a:r>
              <a:rPr lang="ru-RU" sz="1100" dirty="0" smtClean="0">
                <a:solidFill>
                  <a:prstClr val="black"/>
                </a:solidFill>
              </a:rPr>
              <a:t> Приобретение </a:t>
            </a:r>
            <a:r>
              <a:rPr lang="ru-RU" sz="1100" dirty="0">
                <a:solidFill>
                  <a:prstClr val="black"/>
                </a:solidFill>
              </a:rPr>
              <a:t>оборудования и средств обучения для оснащения Центра образования цифрового и гуманитарного профилей </a:t>
            </a:r>
            <a:r>
              <a:rPr lang="ru-RU" sz="1100" dirty="0" smtClean="0">
                <a:solidFill>
                  <a:prstClr val="black"/>
                </a:solidFill>
              </a:rPr>
              <a:t>«Точка роста»</a:t>
            </a:r>
            <a:endParaRPr lang="ru-RU" sz="1100" dirty="0">
              <a:solidFill>
                <a:prstClr val="black"/>
              </a:solidFill>
            </a:endParaRPr>
          </a:p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>
                <a:solidFill>
                  <a:prstClr val="black"/>
                </a:solidFill>
              </a:rPr>
              <a:t>о. Муром, Александровский район, Вязниковский район, Гороховецкий р-н, Гусь-Хрустальный район, Камешковский район, </a:t>
            </a:r>
            <a:r>
              <a:rPr lang="ru-RU" sz="1100" dirty="0" err="1">
                <a:solidFill>
                  <a:prstClr val="black"/>
                </a:solidFill>
              </a:rPr>
              <a:t>Киржачский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район,Ковровский</a:t>
            </a:r>
            <a:r>
              <a:rPr lang="ru-RU" sz="1100" dirty="0">
                <a:solidFill>
                  <a:prstClr val="black"/>
                </a:solidFill>
              </a:rPr>
              <a:t> район</a:t>
            </a:r>
            <a:r>
              <a:rPr lang="ru-RU" sz="1100" dirty="0" smtClean="0">
                <a:solidFill>
                  <a:prstClr val="black"/>
                </a:solidFill>
              </a:rPr>
              <a:t>,  </a:t>
            </a:r>
            <a:r>
              <a:rPr lang="ru-RU" sz="1100" dirty="0">
                <a:solidFill>
                  <a:prstClr val="black"/>
                </a:solidFill>
              </a:rPr>
              <a:t>Кольчугинский район, Муромский район, Петушинский район, </a:t>
            </a:r>
            <a:r>
              <a:rPr lang="ru-RU" sz="1100" dirty="0" smtClean="0">
                <a:solidFill>
                  <a:prstClr val="black"/>
                </a:solidFill>
              </a:rPr>
              <a:t>Селивановский </a:t>
            </a:r>
            <a:r>
              <a:rPr lang="ru-RU" sz="1100" dirty="0">
                <a:solidFill>
                  <a:prstClr val="black"/>
                </a:solidFill>
              </a:rPr>
              <a:t>район, Собинский район, </a:t>
            </a:r>
            <a:r>
              <a:rPr lang="ru-RU" sz="1100" dirty="0" err="1">
                <a:solidFill>
                  <a:prstClr val="black"/>
                </a:solidFill>
              </a:rPr>
              <a:t>Судогодский</a:t>
            </a:r>
            <a:r>
              <a:rPr lang="ru-RU" sz="1100" dirty="0">
                <a:solidFill>
                  <a:prstClr val="black"/>
                </a:solidFill>
              </a:rPr>
              <a:t> район, Юрьев-Польский район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412299" y="3228504"/>
            <a:ext cx="6567520" cy="12772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prstClr val="black"/>
                </a:solidFill>
              </a:rPr>
              <a:t>12 ОМС</a:t>
            </a:r>
            <a:r>
              <a:rPr lang="ru-RU" sz="1100" dirty="0" smtClean="0">
                <a:solidFill>
                  <a:prstClr val="black"/>
                </a:solidFill>
              </a:rPr>
              <a:t>: 2019   Кольчугинский район-</a:t>
            </a:r>
            <a:r>
              <a:rPr lang="ru-RU" sz="1100" dirty="0">
                <a:solidFill>
                  <a:prstClr val="black"/>
                </a:solidFill>
              </a:rPr>
              <a:t> Школа на </a:t>
            </a:r>
            <a:r>
              <a:rPr lang="ru-RU" sz="1100" b="1" dirty="0">
                <a:solidFill>
                  <a:prstClr val="black"/>
                </a:solidFill>
              </a:rPr>
              <a:t>550</a:t>
            </a:r>
            <a:r>
              <a:rPr lang="ru-RU" sz="1100" dirty="0">
                <a:solidFill>
                  <a:prstClr val="black"/>
                </a:solidFill>
              </a:rPr>
              <a:t> мест </a:t>
            </a:r>
            <a:r>
              <a:rPr lang="ru-RU" sz="1100" dirty="0" smtClean="0">
                <a:solidFill>
                  <a:prstClr val="black"/>
                </a:solidFill>
              </a:rPr>
              <a:t>(введена декабрь 2019);</a:t>
            </a:r>
          </a:p>
          <a:p>
            <a:r>
              <a:rPr lang="ru-RU" sz="1100" dirty="0">
                <a:solidFill>
                  <a:prstClr val="black"/>
                </a:solidFill>
              </a:rPr>
              <a:t>	</a:t>
            </a:r>
            <a:r>
              <a:rPr lang="ru-RU" sz="1100" dirty="0" smtClean="0">
                <a:solidFill>
                  <a:prstClr val="black"/>
                </a:solidFill>
              </a:rPr>
              <a:t>Собинский район-Школа </a:t>
            </a:r>
            <a:r>
              <a:rPr lang="ru-RU" sz="1100" dirty="0">
                <a:solidFill>
                  <a:prstClr val="black"/>
                </a:solidFill>
              </a:rPr>
              <a:t>на </a:t>
            </a:r>
            <a:r>
              <a:rPr lang="ru-RU" sz="1100" b="1" dirty="0">
                <a:solidFill>
                  <a:prstClr val="black"/>
                </a:solidFill>
              </a:rPr>
              <a:t>1000</a:t>
            </a:r>
            <a:r>
              <a:rPr lang="ru-RU" sz="1100" dirty="0">
                <a:solidFill>
                  <a:prstClr val="black"/>
                </a:solidFill>
              </a:rPr>
              <a:t> мест </a:t>
            </a:r>
            <a:r>
              <a:rPr lang="ru-RU" sz="1100" dirty="0" smtClean="0">
                <a:solidFill>
                  <a:prstClr val="black"/>
                </a:solidFill>
              </a:rPr>
              <a:t>(введена декабрь </a:t>
            </a:r>
            <a:r>
              <a:rPr lang="ru-RU" sz="1100" dirty="0">
                <a:solidFill>
                  <a:prstClr val="black"/>
                </a:solidFill>
              </a:rPr>
              <a:t>2019);</a:t>
            </a:r>
            <a:endParaRPr lang="ru-RU" sz="1100" dirty="0" smtClean="0">
              <a:solidFill>
                <a:prstClr val="black"/>
              </a:solidFill>
            </a:endParaRPr>
          </a:p>
          <a:p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smtClean="0">
                <a:solidFill>
                  <a:prstClr val="black"/>
                </a:solidFill>
              </a:rPr>
              <a:t>                2020   Гусь-Хрустальный </a:t>
            </a:r>
            <a:r>
              <a:rPr lang="ru-RU" sz="1100" dirty="0">
                <a:solidFill>
                  <a:prstClr val="black"/>
                </a:solidFill>
              </a:rPr>
              <a:t>район </a:t>
            </a:r>
            <a:r>
              <a:rPr lang="ru-RU" sz="1100" dirty="0" err="1" smtClean="0">
                <a:solidFill>
                  <a:prstClr val="black"/>
                </a:solidFill>
              </a:rPr>
              <a:t>д.Купреево</a:t>
            </a:r>
            <a:r>
              <a:rPr lang="ru-RU" sz="1100" dirty="0" smtClean="0">
                <a:solidFill>
                  <a:prstClr val="black"/>
                </a:solidFill>
              </a:rPr>
              <a:t> - Школа на </a:t>
            </a:r>
            <a:r>
              <a:rPr lang="ru-RU" sz="1100" b="1" dirty="0">
                <a:solidFill>
                  <a:prstClr val="black"/>
                </a:solidFill>
              </a:rPr>
              <a:t>132</a:t>
            </a:r>
            <a:r>
              <a:rPr lang="ru-RU" sz="1100" dirty="0">
                <a:solidFill>
                  <a:prstClr val="black"/>
                </a:solidFill>
              </a:rPr>
              <a:t> места </a:t>
            </a:r>
            <a:r>
              <a:rPr lang="ru-RU" sz="1100" dirty="0" smtClean="0">
                <a:solidFill>
                  <a:prstClr val="black"/>
                </a:solidFill>
              </a:rPr>
              <a:t>(ввод 21.07.2020</a:t>
            </a:r>
            <a:r>
              <a:rPr lang="ru-RU" sz="1100" dirty="0">
                <a:solidFill>
                  <a:prstClr val="black"/>
                </a:solidFill>
              </a:rPr>
              <a:t>);</a:t>
            </a:r>
          </a:p>
          <a:p>
            <a:r>
              <a:rPr lang="ru-RU" sz="1100" dirty="0" smtClean="0">
                <a:solidFill>
                  <a:prstClr val="black"/>
                </a:solidFill>
              </a:rPr>
              <a:t>	 Камешковский район </a:t>
            </a:r>
            <a:r>
              <a:rPr lang="ru-RU" sz="1100" dirty="0" err="1" smtClean="0">
                <a:solidFill>
                  <a:prstClr val="black"/>
                </a:solidFill>
              </a:rPr>
              <a:t>г.Камешково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>
                <a:solidFill>
                  <a:prstClr val="black"/>
                </a:solidFill>
              </a:rPr>
              <a:t>на </a:t>
            </a:r>
            <a:r>
              <a:rPr lang="ru-RU" sz="1100" b="1" dirty="0">
                <a:solidFill>
                  <a:prstClr val="black"/>
                </a:solidFill>
              </a:rPr>
              <a:t>675</a:t>
            </a:r>
            <a:r>
              <a:rPr lang="ru-RU" sz="1100" dirty="0">
                <a:solidFill>
                  <a:prstClr val="black"/>
                </a:solidFill>
              </a:rPr>
              <a:t> мест </a:t>
            </a:r>
            <a:r>
              <a:rPr lang="ru-RU" sz="1100" dirty="0" smtClean="0">
                <a:solidFill>
                  <a:prstClr val="black"/>
                </a:solidFill>
              </a:rPr>
              <a:t>(ввод 31.12.2020);</a:t>
            </a:r>
          </a:p>
          <a:p>
            <a:r>
              <a:rPr lang="ru-RU" sz="1100" i="1" dirty="0" smtClean="0">
                <a:solidFill>
                  <a:prstClr val="black"/>
                </a:solidFill>
              </a:rPr>
              <a:t>                             </a:t>
            </a:r>
            <a:r>
              <a:rPr lang="ru-RU" sz="1100" dirty="0" smtClean="0">
                <a:solidFill>
                  <a:prstClr val="black"/>
                </a:solidFill>
              </a:rPr>
              <a:t>г</a:t>
            </a:r>
            <a:r>
              <a:rPr lang="ru-RU" sz="1100" dirty="0">
                <a:solidFill>
                  <a:prstClr val="black"/>
                </a:solidFill>
              </a:rPr>
              <a:t>. </a:t>
            </a:r>
            <a:r>
              <a:rPr lang="ru-RU" sz="1100" dirty="0" smtClean="0">
                <a:solidFill>
                  <a:prstClr val="black"/>
                </a:solidFill>
              </a:rPr>
              <a:t>Владимир </a:t>
            </a:r>
            <a:r>
              <a:rPr lang="ru-RU" sz="1100" dirty="0" err="1" smtClean="0">
                <a:solidFill>
                  <a:prstClr val="black"/>
                </a:solidFill>
              </a:rPr>
              <a:t>мкр</a:t>
            </a:r>
            <a:r>
              <a:rPr lang="ru-RU" sz="1100" dirty="0">
                <a:solidFill>
                  <a:prstClr val="black"/>
                </a:solidFill>
              </a:rPr>
              <a:t>. </a:t>
            </a:r>
            <a:r>
              <a:rPr lang="ru-RU" sz="1100" dirty="0" smtClean="0">
                <a:solidFill>
                  <a:prstClr val="black"/>
                </a:solidFill>
              </a:rPr>
              <a:t>Коммунар –Школа на </a:t>
            </a:r>
            <a:r>
              <a:rPr lang="ru-RU" sz="1100" b="1" dirty="0" smtClean="0">
                <a:solidFill>
                  <a:prstClr val="black"/>
                </a:solidFill>
              </a:rPr>
              <a:t>1100</a:t>
            </a:r>
            <a:r>
              <a:rPr lang="ru-RU" sz="1100" dirty="0" smtClean="0">
                <a:solidFill>
                  <a:prstClr val="black"/>
                </a:solidFill>
              </a:rPr>
              <a:t> мест (ввод 01.09.2021);</a:t>
            </a:r>
          </a:p>
          <a:p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smtClean="0">
                <a:solidFill>
                  <a:prstClr val="black"/>
                </a:solidFill>
              </a:rPr>
              <a:t>     2021- </a:t>
            </a:r>
            <a:r>
              <a:rPr lang="ru-RU" sz="1100" dirty="0">
                <a:solidFill>
                  <a:prstClr val="black"/>
                </a:solidFill>
              </a:rPr>
              <a:t>2024   </a:t>
            </a:r>
            <a:r>
              <a:rPr lang="ru-RU" sz="1100" dirty="0" smtClean="0">
                <a:solidFill>
                  <a:prstClr val="black"/>
                </a:solidFill>
              </a:rPr>
              <a:t>г. Ковров -</a:t>
            </a:r>
            <a:r>
              <a:rPr lang="ru-RU" sz="1100" b="1" dirty="0" smtClean="0">
                <a:solidFill>
                  <a:prstClr val="black"/>
                </a:solidFill>
              </a:rPr>
              <a:t>1100</a:t>
            </a:r>
            <a:r>
              <a:rPr lang="ru-RU" sz="1100" dirty="0" smtClean="0">
                <a:solidFill>
                  <a:prstClr val="black"/>
                </a:solidFill>
              </a:rPr>
              <a:t> мест, </a:t>
            </a:r>
            <a:r>
              <a:rPr lang="ru-RU" sz="1100" dirty="0" smtClean="0"/>
              <a:t>Гусь-Хрустальный </a:t>
            </a:r>
            <a:r>
              <a:rPr lang="ru-RU" sz="1100" dirty="0"/>
              <a:t>– </a:t>
            </a:r>
            <a:r>
              <a:rPr lang="ru-RU" sz="1100" b="1" dirty="0" smtClean="0"/>
              <a:t>350</a:t>
            </a:r>
            <a:r>
              <a:rPr lang="ru-RU" sz="1100" dirty="0" smtClean="0"/>
              <a:t>, </a:t>
            </a:r>
            <a:r>
              <a:rPr lang="ru-RU" sz="1100" dirty="0"/>
              <a:t>Вязники – </a:t>
            </a:r>
            <a:r>
              <a:rPr lang="ru-RU" sz="1100" b="1" dirty="0" smtClean="0"/>
              <a:t>500</a:t>
            </a:r>
            <a:r>
              <a:rPr lang="ru-RU" sz="1100" dirty="0" smtClean="0"/>
              <a:t>, </a:t>
            </a:r>
            <a:r>
              <a:rPr lang="ru-RU" sz="1100" dirty="0"/>
              <a:t>Гороховец – </a:t>
            </a:r>
            <a:r>
              <a:rPr lang="ru-RU" sz="1100" b="1" dirty="0" smtClean="0"/>
              <a:t>550, </a:t>
            </a:r>
          </a:p>
          <a:p>
            <a:r>
              <a:rPr lang="ru-RU" sz="1100" b="1" dirty="0"/>
              <a:t> </a:t>
            </a:r>
            <a:r>
              <a:rPr lang="ru-RU" sz="1100" b="1" dirty="0" smtClean="0"/>
              <a:t>                            </a:t>
            </a:r>
            <a:r>
              <a:rPr lang="ru-RU" sz="1100" dirty="0" err="1" smtClean="0"/>
              <a:t>Сновицы-Веризино</a:t>
            </a:r>
            <a:r>
              <a:rPr lang="ru-RU" sz="1100" dirty="0" smtClean="0"/>
              <a:t> </a:t>
            </a:r>
            <a:r>
              <a:rPr lang="ru-RU" sz="1100" dirty="0"/>
              <a:t>– </a:t>
            </a:r>
            <a:r>
              <a:rPr lang="ru-RU" sz="1100" b="1" dirty="0" smtClean="0"/>
              <a:t>1100</a:t>
            </a:r>
            <a:r>
              <a:rPr lang="ru-RU" sz="1100" dirty="0" smtClean="0"/>
              <a:t>, </a:t>
            </a:r>
            <a:r>
              <a:rPr lang="ru-RU" sz="1100" dirty="0"/>
              <a:t>Покров – </a:t>
            </a:r>
            <a:r>
              <a:rPr lang="ru-RU" sz="1100" b="1" dirty="0" smtClean="0"/>
              <a:t>1100</a:t>
            </a:r>
            <a:r>
              <a:rPr lang="ru-RU" sz="1100" dirty="0" smtClean="0"/>
              <a:t>, </a:t>
            </a:r>
            <a:r>
              <a:rPr lang="ru-RU" sz="1100" dirty="0"/>
              <a:t>Суздаль – </a:t>
            </a:r>
            <a:r>
              <a:rPr lang="ru-RU" sz="1100" b="1" dirty="0" smtClean="0"/>
              <a:t>200 мест.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3388" y="1028094"/>
            <a:ext cx="6661817" cy="9387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>
                <a:solidFill>
                  <a:prstClr val="black"/>
                </a:solidFill>
              </a:rPr>
              <a:t>2</a:t>
            </a:r>
            <a:r>
              <a:rPr lang="ru-RU" sz="1100" b="1" dirty="0" smtClean="0">
                <a:solidFill>
                  <a:prstClr val="black"/>
                </a:solidFill>
              </a:rPr>
              <a:t> ОМС</a:t>
            </a:r>
            <a:r>
              <a:rPr lang="ru-RU" sz="1100" dirty="0" smtClean="0">
                <a:solidFill>
                  <a:prstClr val="black"/>
                </a:solidFill>
              </a:rPr>
              <a:t>. Обновление МТБ государственных общеобразовательных организаций:</a:t>
            </a:r>
            <a:endParaRPr lang="ru-RU" sz="1100" dirty="0">
              <a:solidFill>
                <a:prstClr val="black"/>
              </a:solidFill>
            </a:endParaRPr>
          </a:p>
          <a:p>
            <a:pPr algn="just"/>
            <a:r>
              <a:rPr lang="ru-RU" sz="1100" dirty="0" smtClean="0">
                <a:solidFill>
                  <a:prstClr val="black"/>
                </a:solidFill>
              </a:rPr>
              <a:t>-ГКОУ ВО </a:t>
            </a:r>
            <a:r>
              <a:rPr lang="ru-RU" sz="1100" dirty="0" smtClean="0"/>
              <a:t>«</a:t>
            </a:r>
            <a:r>
              <a:rPr lang="ru-RU" sz="1100" dirty="0"/>
              <a:t>Гусь-Хрустальная специализированная (коррекционная) общеобразовательная школа-интернат</a:t>
            </a:r>
            <a:r>
              <a:rPr lang="ru-RU" sz="1100" dirty="0" smtClean="0"/>
              <a:t>»;</a:t>
            </a:r>
            <a:endParaRPr lang="ru-RU" sz="1100" dirty="0"/>
          </a:p>
          <a:p>
            <a:pPr algn="just"/>
            <a:r>
              <a:rPr lang="ru-RU" sz="1100" dirty="0" smtClean="0">
                <a:solidFill>
                  <a:prstClr val="black"/>
                </a:solidFill>
              </a:rPr>
              <a:t>-ГКОУ </a:t>
            </a:r>
            <a:r>
              <a:rPr lang="ru-RU" sz="1100" dirty="0">
                <a:solidFill>
                  <a:prstClr val="black"/>
                </a:solidFill>
              </a:rPr>
              <a:t>ВО</a:t>
            </a:r>
            <a:r>
              <a:rPr lang="ru-RU" sz="1100" dirty="0" smtClean="0"/>
              <a:t> «</a:t>
            </a:r>
            <a:r>
              <a:rPr lang="ru-RU" sz="1100" dirty="0"/>
              <a:t>Специализированная (коррекционная) общеобразовательная школа-интернат</a:t>
            </a:r>
          </a:p>
          <a:p>
            <a:pPr algn="just"/>
            <a:r>
              <a:rPr lang="ru-RU" sz="1100" dirty="0"/>
              <a:t> </a:t>
            </a:r>
            <a:r>
              <a:rPr lang="ru-RU" sz="1100" dirty="0" err="1"/>
              <a:t>г.Владимира</a:t>
            </a:r>
            <a:r>
              <a:rPr lang="ru-RU" sz="1100" dirty="0"/>
              <a:t> для детей с тяжелыми нарушениями речи»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33388" y="5229103"/>
            <a:ext cx="6567520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prstClr val="black"/>
                </a:solidFill>
              </a:rPr>
              <a:t>21 ОМС. </a:t>
            </a:r>
            <a:r>
              <a:rPr lang="ru-RU" sz="1100" dirty="0" smtClean="0">
                <a:solidFill>
                  <a:prstClr val="black"/>
                </a:solidFill>
              </a:rPr>
              <a:t>Предусмотрено участие всех ОМС области. </a:t>
            </a:r>
            <a:endParaRPr lang="ru-RU" sz="1100" dirty="0">
              <a:solidFill>
                <a:srgbClr val="FF0000"/>
              </a:solidFill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AC66FDE-6D79-49AD-A751-7E3571C3A884}"/>
              </a:ext>
            </a:extLst>
          </p:cNvPr>
          <p:cNvCxnSpPr>
            <a:cxnSpLocks/>
            <a:stCxn id="33" idx="4"/>
            <a:endCxn id="38" idx="0"/>
          </p:cNvCxnSpPr>
          <p:nvPr/>
        </p:nvCxnSpPr>
        <p:spPr>
          <a:xfrm flipH="1">
            <a:off x="327786" y="910680"/>
            <a:ext cx="32623" cy="5052022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Овал 163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57795" y="998416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53675" y="2298196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46162" y="3497100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133710" y="469209"/>
            <a:ext cx="453397" cy="441471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7" y="530116"/>
            <a:ext cx="279996" cy="279996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18191" y="5125892"/>
            <a:ext cx="4720096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менее 10% </a:t>
            </a:r>
            <a:r>
              <a:rPr lang="ru-RU" sz="900" dirty="0">
                <a:solidFill>
                  <a:prstClr val="black"/>
                </a:solidFill>
              </a:rPr>
              <a:t>обучающихся общеобразовательных организаций вовлечены в различные формы сопровождения и наставничества 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18192" y="5547124"/>
            <a:ext cx="471336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менее 10% </a:t>
            </a:r>
            <a:r>
              <a:rPr lang="ru-RU" sz="900" dirty="0">
                <a:solidFill>
                  <a:prstClr val="black"/>
                </a:solidFill>
              </a:rPr>
              <a:t>организаций, реализующих программы начального, основного и среднего общего образования, реализуют общеобразовательные программы в сетевой форме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18668" y="5967311"/>
            <a:ext cx="4719619" cy="5078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менее 10%  общеобразовательных организаций реализуются механизмы вовлечения общественно-деловых объединений и участия представителей работодателей в принятии решений по вопросам управления развитием общеобразовательной организации</a:t>
            </a: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D58763A9-959D-4EB4-8347-6234A484874F}"/>
              </a:ext>
            </a:extLst>
          </p:cNvPr>
          <p:cNvSpPr/>
          <p:nvPr/>
        </p:nvSpPr>
        <p:spPr>
          <a:xfrm>
            <a:off x="106710" y="4867987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D58763A9-959D-4EB4-8347-6234A484874F}"/>
              </a:ext>
            </a:extLst>
          </p:cNvPr>
          <p:cNvSpPr/>
          <p:nvPr/>
        </p:nvSpPr>
        <p:spPr>
          <a:xfrm>
            <a:off x="88765" y="5411869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D58763A9-959D-4EB4-8347-6234A484874F}"/>
              </a:ext>
            </a:extLst>
          </p:cNvPr>
          <p:cNvSpPr/>
          <p:nvPr/>
        </p:nvSpPr>
        <p:spPr>
          <a:xfrm>
            <a:off x="101087" y="5962702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433388" y="5603656"/>
            <a:ext cx="6567520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prstClr val="black"/>
                </a:solidFill>
              </a:rPr>
              <a:t>21 ОМС. </a:t>
            </a:r>
            <a:r>
              <a:rPr lang="ru-RU" sz="1100" dirty="0">
                <a:solidFill>
                  <a:prstClr val="black"/>
                </a:solidFill>
              </a:rPr>
              <a:t>Предусмотрено участие всех ОМС области. 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433388" y="6126761"/>
            <a:ext cx="6567520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prstClr val="black"/>
                </a:solidFill>
              </a:rPr>
              <a:t>21 ОМС. </a:t>
            </a:r>
            <a:r>
              <a:rPr lang="ru-RU" sz="1100" dirty="0">
                <a:solidFill>
                  <a:prstClr val="black"/>
                </a:solidFill>
              </a:rPr>
              <a:t>Предусмотрено участие всех ОМС области. </a:t>
            </a:r>
            <a:endParaRPr lang="ru-RU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0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92" y="232221"/>
            <a:ext cx="3236993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ОБРАЗОВАНИЕ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510126"/>
            <a:ext cx="5637829" cy="36000"/>
            <a:chOff x="789215" y="913615"/>
            <a:chExt cx="5637829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44" y="921853"/>
              <a:ext cx="5616000" cy="8636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36000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A6CA8010-CDA8-4444-A334-36806BE816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6460" y="998376"/>
          <a:ext cx="6107324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312327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3720693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  <a:gridCol w="625642">
                  <a:extLst>
                    <a:ext uri="{9D8B030D-6E8A-4147-A177-3AD203B41FA5}">
                      <a16:colId xmlns:a16="http://schemas.microsoft.com/office/drawing/2014/main" val="3910691592"/>
                    </a:ext>
                  </a:extLst>
                </a:gridCol>
                <a:gridCol w="616017">
                  <a:extLst>
                    <a:ext uri="{9D8B030D-6E8A-4147-A177-3AD203B41FA5}">
                      <a16:colId xmlns:a16="http://schemas.microsoft.com/office/drawing/2014/main" val="824839461"/>
                    </a:ext>
                  </a:extLst>
                </a:gridCol>
                <a:gridCol w="624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3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детей в возрасте от 5 до 18 лет, охваченных дополнительным образованием, %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71,3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19214"/>
                  </a:ext>
                </a:extLst>
              </a:tr>
              <a:tr h="687994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b="0" kern="1200" dirty="0" err="1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Кванториум</a:t>
                      </a:r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» (мобильных технопарков «</a:t>
                      </a:r>
                      <a:r>
                        <a:rPr lang="ru-RU" sz="900" b="0" kern="1200" dirty="0" err="1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Кванториум</a:t>
                      </a:r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Федерации, тыс. чел.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97201"/>
                  </a:ext>
                </a:extLst>
              </a:tr>
              <a:tr h="598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Число участников открытых онлайн-уроков, реализуемых с учетом опыта цикла открытых уроков «Проектория», «Уроки настоящего» или иных аналогичных по возможностям, функциям и результатам проектах, направленных на раннюю профориентацию, млн. чел.</a:t>
                      </a:r>
                    </a:p>
                    <a:p>
                      <a:pPr marL="0" algn="just" defTabSz="914400" rtl="0" eaLnBrk="1" latinLnBrk="0" hangingPunct="1"/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0,0148</a:t>
                      </a:r>
                    </a:p>
                    <a:p>
                      <a:pPr marL="0" algn="ctr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0,0531</a:t>
                      </a:r>
                    </a:p>
                    <a:p>
                      <a:pPr marL="0" algn="ctr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0,0469</a:t>
                      </a:r>
                    </a:p>
                    <a:p>
                      <a:pPr marL="0" algn="ctr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Овал 5">
            <a:extLst>
              <a:ext uri="{FF2B5EF4-FFF2-40B4-BE49-F238E27FC236}">
                <a16:creationId xmlns:a16="http://schemas.microsoft.com/office/drawing/2014/main" id="{E6D79802-6DEA-462D-A26E-77BBCF6A392D}"/>
              </a:ext>
            </a:extLst>
          </p:cNvPr>
          <p:cNvSpPr/>
          <p:nvPr/>
        </p:nvSpPr>
        <p:spPr>
          <a:xfrm>
            <a:off x="199680" y="134209"/>
            <a:ext cx="574958" cy="574958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BE40D7F-F152-491E-A863-83B237D11E6D}"/>
              </a:ext>
            </a:extLst>
          </p:cNvPr>
          <p:cNvCxnSpPr>
            <a:endCxn id="6" idx="0"/>
          </p:cNvCxnSpPr>
          <p:nvPr/>
        </p:nvCxnSpPr>
        <p:spPr>
          <a:xfrm>
            <a:off x="487159" y="0"/>
            <a:ext cx="0" cy="13420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B7AFA88-9BD0-492E-9874-E60A3A3E2BFF}"/>
              </a:ext>
            </a:extLst>
          </p:cNvPr>
          <p:cNvCxnSpPr>
            <a:stCxn id="6" idx="4"/>
            <a:endCxn id="48" idx="0"/>
          </p:cNvCxnSpPr>
          <p:nvPr/>
        </p:nvCxnSpPr>
        <p:spPr>
          <a:xfrm>
            <a:off x="487159" y="709167"/>
            <a:ext cx="41" cy="38007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>
            <a:extLst>
              <a:ext uri="{FF2B5EF4-FFF2-40B4-BE49-F238E27FC236}">
                <a16:creationId xmlns:a16="http://schemas.microsoft.com/office/drawing/2014/main" id="{8B4D6BA2-11DF-4E7D-9247-6B75CF0B5759}"/>
              </a:ext>
            </a:extLst>
          </p:cNvPr>
          <p:cNvSpPr/>
          <p:nvPr/>
        </p:nvSpPr>
        <p:spPr>
          <a:xfrm>
            <a:off x="260501" y="747174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99E85557-4518-4A0C-B2FD-E0F4F7FEBB6B}"/>
              </a:ext>
            </a:extLst>
          </p:cNvPr>
          <p:cNvSpPr/>
          <p:nvPr/>
        </p:nvSpPr>
        <p:spPr>
          <a:xfrm>
            <a:off x="239849" y="1227336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AC66FDE-6D79-49AD-A751-7E3571C3A884}"/>
              </a:ext>
            </a:extLst>
          </p:cNvPr>
          <p:cNvCxnSpPr>
            <a:cxnSpLocks/>
          </p:cNvCxnSpPr>
          <p:nvPr/>
        </p:nvCxnSpPr>
        <p:spPr>
          <a:xfrm>
            <a:off x="467020" y="1683497"/>
            <a:ext cx="6805" cy="131454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53606511-8518-4809-BED3-5349B2CA414F}"/>
              </a:ext>
            </a:extLst>
          </p:cNvPr>
          <p:cNvCxnSpPr>
            <a:cxnSpLocks/>
            <a:endCxn id="89" idx="0"/>
          </p:cNvCxnSpPr>
          <p:nvPr/>
        </p:nvCxnSpPr>
        <p:spPr>
          <a:xfrm>
            <a:off x="7021792" y="0"/>
            <a:ext cx="5271" cy="29079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>
            <a:extLst>
              <a:ext uri="{FF2B5EF4-FFF2-40B4-BE49-F238E27FC236}">
                <a16:creationId xmlns:a16="http://schemas.microsoft.com/office/drawing/2014/main" id="{48A133A1-D7D0-45C4-BE74-7721D01E0E8D}"/>
              </a:ext>
            </a:extLst>
          </p:cNvPr>
          <p:cNvSpPr/>
          <p:nvPr/>
        </p:nvSpPr>
        <p:spPr>
          <a:xfrm>
            <a:off x="6793602" y="290799"/>
            <a:ext cx="466921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F46BECBB-5413-4BB1-932B-32AC1EFAD0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455" y="386331"/>
            <a:ext cx="289150" cy="280775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D5942AAB-27CC-4086-80D0-2BAA8D0195D4}"/>
              </a:ext>
            </a:extLst>
          </p:cNvPr>
          <p:cNvSpPr txBox="1"/>
          <p:nvPr/>
        </p:nvSpPr>
        <p:spPr>
          <a:xfrm>
            <a:off x="997092" y="31966"/>
            <a:ext cx="214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НАЦИОНАЛЬНЫЙ ПРОЕКТ</a:t>
            </a:r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4859B0DB-27FE-42BF-81A6-0C1ADAF2C54F}"/>
              </a:ext>
            </a:extLst>
          </p:cNvPr>
          <p:cNvSpPr/>
          <p:nvPr/>
        </p:nvSpPr>
        <p:spPr>
          <a:xfrm>
            <a:off x="781027" y="586113"/>
            <a:ext cx="55304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УСПЕХ КАЖДОГО РЕБЕНКА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1BBA47F0-C1A4-442B-AA77-A5077D0C4562}"/>
              </a:ext>
            </a:extLst>
          </p:cNvPr>
          <p:cNvSpPr/>
          <p:nvPr/>
        </p:nvSpPr>
        <p:spPr>
          <a:xfrm>
            <a:off x="7491070" y="553751"/>
            <a:ext cx="7232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B5DDFCD6-9376-4FC2-AA2F-9BE4754CC3C6}"/>
              </a:ext>
            </a:extLst>
          </p:cNvPr>
          <p:cNvSpPr/>
          <p:nvPr/>
        </p:nvSpPr>
        <p:spPr>
          <a:xfrm>
            <a:off x="10220054" y="566112"/>
            <a:ext cx="12779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АДМИНИСТРАТОР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0995C0C6-93F1-45DD-B7B9-2F6A87CD0C14}"/>
              </a:ext>
            </a:extLst>
          </p:cNvPr>
          <p:cNvSpPr/>
          <p:nvPr/>
        </p:nvSpPr>
        <p:spPr>
          <a:xfrm>
            <a:off x="9961155" y="842937"/>
            <a:ext cx="1948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заместитель директора департамента образования администрации области</a:t>
            </a:r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BEA6BD8E-F259-477F-B395-C9F7DB2426CA}"/>
              </a:ext>
            </a:extLst>
          </p:cNvPr>
          <p:cNvSpPr/>
          <p:nvPr/>
        </p:nvSpPr>
        <p:spPr>
          <a:xfrm>
            <a:off x="10186585" y="715503"/>
            <a:ext cx="133997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Е.В.ЗАПРУДНОВА</a:t>
            </a:r>
          </a:p>
        </p:txBody>
      </p:sp>
      <p:pic>
        <p:nvPicPr>
          <p:cNvPr id="131" name="Рисунок 130">
            <a:extLst>
              <a:ext uri="{FF2B5EF4-FFF2-40B4-BE49-F238E27FC236}">
                <a16:creationId xmlns:a16="http://schemas.microsoft.com/office/drawing/2014/main" id="{68E62C0D-F6AB-4CA6-9008-8A5D0D6F09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01" y="1272312"/>
            <a:ext cx="324000" cy="324000"/>
          </a:xfrm>
          <a:prstGeom prst="rect">
            <a:avLst/>
          </a:prstGeom>
        </p:spPr>
      </p:pic>
      <p:sp>
        <p:nvSpPr>
          <p:cNvPr id="136" name="Прямоугольник 135">
            <a:extLst>
              <a:ext uri="{FF2B5EF4-FFF2-40B4-BE49-F238E27FC236}">
                <a16:creationId xmlns:a16="http://schemas.microsoft.com/office/drawing/2014/main" id="{F6775AA7-5407-4CDC-BB9E-FE965E3F7FA6}"/>
              </a:ext>
            </a:extLst>
          </p:cNvPr>
          <p:cNvSpPr/>
          <p:nvPr/>
        </p:nvSpPr>
        <p:spPr>
          <a:xfrm>
            <a:off x="705599" y="669475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ЦЕЛЕВЫЕ ПОКАЗАТЕЛИ ПРОЕКТА НА 31.12.2020</a:t>
            </a:r>
          </a:p>
        </p:txBody>
      </p:sp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615082" y="574890"/>
            <a:ext cx="5293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9" name="Рисунок 118">
            <a:extLst>
              <a:ext uri="{FF2B5EF4-FFF2-40B4-BE49-F238E27FC236}">
                <a16:creationId xmlns:a16="http://schemas.microsoft.com/office/drawing/2014/main" id="{819B7F91-59F1-459A-9B4C-D666B97AC9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53324" y="1097535"/>
            <a:ext cx="119360" cy="119360"/>
          </a:xfrm>
          <a:prstGeom prst="rect">
            <a:avLst/>
          </a:prstGeom>
        </p:spPr>
      </p:pic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9DBA9AF8-6A6D-43B4-9A21-AB1C84CB51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 flipV="1">
            <a:off x="734406" y="1908915"/>
            <a:ext cx="119360" cy="119360"/>
          </a:xfrm>
          <a:prstGeom prst="rect">
            <a:avLst/>
          </a:prstGeom>
        </p:spPr>
      </p:pic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8D1865A0-9FE0-45EF-AB85-333F61A74A90}"/>
              </a:ext>
            </a:extLst>
          </p:cNvPr>
          <p:cNvSpPr/>
          <p:nvPr/>
        </p:nvSpPr>
        <p:spPr>
          <a:xfrm>
            <a:off x="8673156" y="525713"/>
            <a:ext cx="11512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РУКОВОДИТЕЛЬ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F63E8EBB-DFF6-4E11-98E2-0952CC7D5BDF}"/>
              </a:ext>
            </a:extLst>
          </p:cNvPr>
          <p:cNvSpPr/>
          <p:nvPr/>
        </p:nvSpPr>
        <p:spPr>
          <a:xfrm>
            <a:off x="8569185" y="678313"/>
            <a:ext cx="13203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О.А. БЕЛЯЕВА</a:t>
            </a:r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785CDF6E-1F63-47F5-A8C0-8339CE1A8342}"/>
              </a:ext>
            </a:extLst>
          </p:cNvPr>
          <p:cNvSpPr/>
          <p:nvPr/>
        </p:nvSpPr>
        <p:spPr>
          <a:xfrm>
            <a:off x="8497525" y="822565"/>
            <a:ext cx="1502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Директор департамента образования администрации области</a:t>
            </a:r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4823792" y="600130"/>
            <a:ext cx="816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pic>
        <p:nvPicPr>
          <p:cNvPr id="72" name="Рисунок 71">
            <a:extLst>
              <a:ext uri="{FF2B5EF4-FFF2-40B4-BE49-F238E27FC236}">
                <a16:creationId xmlns:a16="http://schemas.microsoft.com/office/drawing/2014/main" id="{DACF8B2D-A762-4701-BD95-E1F5E207E4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248127"/>
            <a:ext cx="363555" cy="363555"/>
          </a:xfrm>
          <a:prstGeom prst="rect">
            <a:avLst/>
          </a:prstGeom>
        </p:spPr>
      </p:pic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18419FEC-BD58-4418-B906-CF5700379DAC}"/>
              </a:ext>
            </a:extLst>
          </p:cNvPr>
          <p:cNvSpPr txBox="1">
            <a:spLocks/>
          </p:cNvSpPr>
          <p:nvPr/>
        </p:nvSpPr>
        <p:spPr>
          <a:xfrm>
            <a:off x="9352005" y="64686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1" y="3094542"/>
            <a:ext cx="279996" cy="279996"/>
          </a:xfrm>
          <a:prstGeom prst="rect">
            <a:avLst/>
          </a:prstGeom>
        </p:spPr>
      </p:pic>
      <p:sp>
        <p:nvSpPr>
          <p:cNvPr id="62" name="Овал 61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232188" y="3009630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AF5F01D4-70F5-48CB-8B4C-B59AC7078AB0}"/>
              </a:ext>
            </a:extLst>
          </p:cNvPr>
          <p:cNvSpPr/>
          <p:nvPr/>
        </p:nvSpPr>
        <p:spPr>
          <a:xfrm>
            <a:off x="663303" y="2878265"/>
            <a:ext cx="4542071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 ПРОЕКТА НА 31.12.2020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9C7A59B8-A455-4496-AAA3-F016135136C9}"/>
              </a:ext>
            </a:extLst>
          </p:cNvPr>
          <p:cNvSpPr/>
          <p:nvPr/>
        </p:nvSpPr>
        <p:spPr>
          <a:xfrm>
            <a:off x="739188" y="4837627"/>
            <a:ext cx="4687693" cy="400110"/>
          </a:xfrm>
          <a:prstGeom prst="rect">
            <a:avLst/>
          </a:prstGeom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sz="1000" dirty="0"/>
              <a:t>Созданы мобильные технопарки "Кванториум" (для детей, проживающих в сельской местности и малых городах)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(1 </a:t>
            </a:r>
            <a:r>
              <a:rPr kumimoji="0" lang="ru-RU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ед. в 2019 году)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575D413E-7981-4EF2-99F8-D9086059AB87}"/>
              </a:ext>
            </a:extLst>
          </p:cNvPr>
          <p:cNvSpPr/>
          <p:nvPr/>
        </p:nvSpPr>
        <p:spPr>
          <a:xfrm>
            <a:off x="740602" y="5267629"/>
            <a:ext cx="4687694" cy="553998"/>
          </a:xfrm>
          <a:prstGeom prst="rect">
            <a:avLst/>
          </a:prstGeom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dirty="0"/>
              <a:t>Не менее 70% детей с ограниченными возможностями здоровья осваивают дополнительные общеобразовательные программы, в том числе с использованием дистанционных технологий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F1A1C9AB-D0CA-4557-8DF4-CF6B9AEAFD15}"/>
              </a:ext>
            </a:extLst>
          </p:cNvPr>
          <p:cNvCxnSpPr>
            <a:cxnSpLocks/>
            <a:stCxn id="62" idx="4"/>
            <a:endCxn id="83" idx="4"/>
          </p:cNvCxnSpPr>
          <p:nvPr/>
        </p:nvCxnSpPr>
        <p:spPr>
          <a:xfrm>
            <a:off x="458887" y="3463027"/>
            <a:ext cx="16645" cy="2939046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239849" y="3516656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70" name="Овал 69">
            <a:extLst>
              <a:ext uri="{FF2B5EF4-FFF2-40B4-BE49-F238E27FC236}">
                <a16:creationId xmlns:a16="http://schemas.microsoft.com/office/drawing/2014/main" id="{FB699088-E58E-46C9-BA11-379699A565DD}"/>
              </a:ext>
            </a:extLst>
          </p:cNvPr>
          <p:cNvSpPr/>
          <p:nvPr/>
        </p:nvSpPr>
        <p:spPr>
          <a:xfrm>
            <a:off x="243063" y="4008535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D58763A9-959D-4EB4-8347-6234A484874F}"/>
              </a:ext>
            </a:extLst>
          </p:cNvPr>
          <p:cNvSpPr/>
          <p:nvPr/>
        </p:nvSpPr>
        <p:spPr>
          <a:xfrm>
            <a:off x="229682" y="4543481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CB58F472-1D77-433E-99AB-6A6AB8D907F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333" y="2602080"/>
            <a:ext cx="308054" cy="308054"/>
          </a:xfrm>
          <a:prstGeom prst="rect">
            <a:avLst/>
          </a:prstGeom>
        </p:spPr>
      </p:pic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B3648382-546E-4915-AD57-2AE2AEF01E0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02" y="912067"/>
            <a:ext cx="268855" cy="268855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760763" y="3818493"/>
            <a:ext cx="4675761" cy="553998"/>
          </a:xfrm>
          <a:prstGeom prst="rect">
            <a:avLst/>
          </a:prstGeom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dirty="0"/>
              <a:t>Не менее чем 0,1161 млн. детей приняли участие в открытых онлайн-уроках, реализуемых с учетом опыта цикла открытых уроков "Проектория", направленных на раннюю профориентацию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348E867B-CE78-4C33-A2E7-EA2C98777A62}"/>
              </a:ext>
            </a:extLst>
          </p:cNvPr>
          <p:cNvSpPr/>
          <p:nvPr/>
        </p:nvSpPr>
        <p:spPr>
          <a:xfrm>
            <a:off x="760763" y="3231716"/>
            <a:ext cx="4675761" cy="553998"/>
          </a:xfrm>
          <a:prstGeom prst="rect">
            <a:avLst/>
          </a:prstGeom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dirty="0"/>
              <a:t>Для 21,2 тыс. детей в не менее чем в 74 общеобразовательных организаций, расположенных в сельской местности и малых городах, обновлена материально-техническая база для занятий физической культурой и спортом 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Овал 92">
            <a:extLst>
              <a:ext uri="{FF2B5EF4-FFF2-40B4-BE49-F238E27FC236}">
                <a16:creationId xmlns:a16="http://schemas.microsoft.com/office/drawing/2014/main" id="{4BB7EBAB-BE9D-4495-9EC4-8ABC00164FE7}"/>
              </a:ext>
            </a:extLst>
          </p:cNvPr>
          <p:cNvSpPr/>
          <p:nvPr/>
        </p:nvSpPr>
        <p:spPr>
          <a:xfrm>
            <a:off x="229682" y="5030928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9" name="Овал 98">
            <a:extLst>
              <a:ext uri="{FF2B5EF4-FFF2-40B4-BE49-F238E27FC236}">
                <a16:creationId xmlns:a16="http://schemas.microsoft.com/office/drawing/2014/main" id="{434ABA40-8843-4F77-B0A5-72372EADDC8D}"/>
              </a:ext>
            </a:extLst>
          </p:cNvPr>
          <p:cNvSpPr/>
          <p:nvPr/>
        </p:nvSpPr>
        <p:spPr>
          <a:xfrm>
            <a:off x="240701" y="5509234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39B2D6E3-961A-4B6A-A4E8-14FDBE2C87C6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207" r="-7873" b="15983"/>
          <a:stretch/>
        </p:blipFill>
        <p:spPr>
          <a:xfrm>
            <a:off x="9040144" y="105901"/>
            <a:ext cx="453397" cy="453397"/>
          </a:xfrm>
          <a:prstGeom prst="ellipse">
            <a:avLst/>
          </a:prstGeom>
          <a:ln w="3175" cap="rnd">
            <a:solidFill>
              <a:srgbClr val="A5A5A5"/>
            </a:solidFill>
          </a:ln>
          <a:effectLst/>
        </p:spPr>
      </p:pic>
      <p:pic>
        <p:nvPicPr>
          <p:cNvPr id="116" name="Рисунок 115">
            <a:extLst>
              <a:ext uri="{FF2B5EF4-FFF2-40B4-BE49-F238E27FC236}">
                <a16:creationId xmlns:a16="http://schemas.microsoft.com/office/drawing/2014/main" id="{53C568F2-902B-45BE-A642-10CEBE3CA1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23488" y="2679507"/>
            <a:ext cx="119360" cy="119360"/>
          </a:xfrm>
          <a:prstGeom prst="rect">
            <a:avLst/>
          </a:prstGeom>
        </p:spPr>
      </p:pic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D8916A16-D614-414D-BF0B-71A619A3248E}"/>
              </a:ext>
            </a:extLst>
          </p:cNvPr>
          <p:cNvCxnSpPr>
            <a:cxnSpLocks/>
            <a:stCxn id="89" idx="4"/>
            <a:endCxn id="74" idx="0"/>
          </p:cNvCxnSpPr>
          <p:nvPr/>
        </p:nvCxnSpPr>
        <p:spPr>
          <a:xfrm flipH="1">
            <a:off x="7021793" y="744196"/>
            <a:ext cx="5270" cy="1793087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>
            <a:extLst>
              <a:ext uri="{FF2B5EF4-FFF2-40B4-BE49-F238E27FC236}">
                <a16:creationId xmlns:a16="http://schemas.microsoft.com/office/drawing/2014/main" id="{2A7DC02C-4ECB-4A72-BB5F-7AC5A17CE1B7}"/>
              </a:ext>
            </a:extLst>
          </p:cNvPr>
          <p:cNvSpPr/>
          <p:nvPr/>
        </p:nvSpPr>
        <p:spPr>
          <a:xfrm>
            <a:off x="6795094" y="2537283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5" name="Picture 2" descr="V:\Комитет проектной деятельности\Проекты\запруднова ев.jpg"/>
          <p:cNvPicPr>
            <a:picLocks noChangeAspect="1" noChangeArrowheads="1"/>
          </p:cNvPicPr>
          <p:nvPr/>
        </p:nvPicPr>
        <p:blipFill rotWithShape="1">
          <a:blip r:embed="rId15" cstate="print"/>
          <a:srcRect b="23994"/>
          <a:stretch/>
        </p:blipFill>
        <p:spPr bwMode="auto">
          <a:xfrm>
            <a:off x="10595218" y="118752"/>
            <a:ext cx="480050" cy="450000"/>
          </a:xfrm>
          <a:prstGeom prst="ellipse">
            <a:avLst/>
          </a:prstGeom>
          <a:ln w="3175" cap="rnd">
            <a:solidFill>
              <a:srgbClr val="A5A5A5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183031" y="2948111"/>
            <a:ext cx="1647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на 2020 год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5498625" y="3292795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38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5485365" y="3861497"/>
            <a:ext cx="87491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0,0531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495027" y="5299659"/>
            <a:ext cx="87491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46%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480433" y="4841461"/>
            <a:ext cx="87491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9C7A59B8-A455-4496-AAA3-F016135136C9}"/>
              </a:ext>
            </a:extLst>
          </p:cNvPr>
          <p:cNvSpPr/>
          <p:nvPr/>
        </p:nvSpPr>
        <p:spPr>
          <a:xfrm>
            <a:off x="762852" y="4397656"/>
            <a:ext cx="4664029" cy="400110"/>
          </a:xfrm>
          <a:prstGeom prst="rect">
            <a:avLst/>
          </a:prstGeom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dirty="0"/>
              <a:t>Во Владимирской области внедрена целевая модель развития региональных систем дополнительного образования детей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485365" y="4383264"/>
            <a:ext cx="87491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6088596" y="576691"/>
            <a:ext cx="8322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31.01.2020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C82EEBE4-89C9-476D-80D4-56F4B18AC3C9}"/>
              </a:ext>
            </a:extLst>
          </p:cNvPr>
          <p:cNvSpPr/>
          <p:nvPr/>
        </p:nvSpPr>
        <p:spPr>
          <a:xfrm>
            <a:off x="7299357" y="1310736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ФИНАНСИРОВАНИЕ ПРОЕКТА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г., млн. руб.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1887A8B8-4CBE-4668-876B-0C3A2108DE72}"/>
              </a:ext>
            </a:extLst>
          </p:cNvPr>
          <p:cNvSpPr/>
          <p:nvPr/>
        </p:nvSpPr>
        <p:spPr>
          <a:xfrm>
            <a:off x="10957150" y="1422896"/>
            <a:ext cx="722812" cy="218895"/>
          </a:xfrm>
          <a:prstGeom prst="rect">
            <a:avLst/>
          </a:prstGeom>
          <a:solidFill>
            <a:schemeClr val="bg2"/>
          </a:solidFill>
          <a:ln>
            <a:solidFill>
              <a:srgbClr val="E5A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dirty="0" smtClean="0">
                <a:solidFill>
                  <a:srgbClr val="554444"/>
                </a:solidFill>
              </a:rPr>
              <a:t>53,0249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C82EEBE4-89C9-476D-80D4-56F4B18AC3C9}"/>
              </a:ext>
            </a:extLst>
          </p:cNvPr>
          <p:cNvSpPr/>
          <p:nvPr/>
        </p:nvSpPr>
        <p:spPr>
          <a:xfrm>
            <a:off x="7299357" y="1547539"/>
            <a:ext cx="3705330" cy="285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>
                <a:solidFill>
                  <a:sysClr val="windowText" lastClr="000000"/>
                </a:solidFill>
                <a:latin typeface="Calibri"/>
              </a:rPr>
              <a:t>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 них местные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бюджеты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2,624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млн. руб. 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419575" y="3248731"/>
            <a:ext cx="5751072" cy="369332"/>
          </a:xfrm>
          <a:prstGeom prst="rect">
            <a:avLst/>
          </a:prstGeom>
          <a:noFill/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/>
              <a:t>21,58</a:t>
            </a:r>
            <a:r>
              <a:rPr lang="ru-RU" sz="900" dirty="0" smtClean="0">
                <a:solidFill>
                  <a:prstClr val="black"/>
                </a:solidFill>
              </a:rPr>
              <a:t> </a:t>
            </a:r>
            <a:r>
              <a:rPr lang="ru-RU" sz="900" dirty="0" err="1" smtClean="0">
                <a:solidFill>
                  <a:prstClr val="black"/>
                </a:solidFill>
              </a:rPr>
              <a:t>млн.руб</a:t>
            </a:r>
            <a:r>
              <a:rPr lang="ru-RU" sz="900" dirty="0" smtClean="0">
                <a:solidFill>
                  <a:prstClr val="black"/>
                </a:solidFill>
              </a:rPr>
              <a:t>. </a:t>
            </a:r>
            <a:r>
              <a:rPr lang="ru-RU" sz="900" dirty="0">
                <a:solidFill>
                  <a:prstClr val="black"/>
                </a:solidFill>
              </a:rPr>
              <a:t>запланированы на обновление </a:t>
            </a:r>
            <a:r>
              <a:rPr lang="ru-RU" sz="900" dirty="0" smtClean="0">
                <a:solidFill>
                  <a:prstClr val="black"/>
                </a:solidFill>
              </a:rPr>
              <a:t>МТБ для </a:t>
            </a:r>
            <a:r>
              <a:rPr lang="ru-RU" sz="900" dirty="0">
                <a:solidFill>
                  <a:prstClr val="black"/>
                </a:solidFill>
              </a:rPr>
              <a:t>занятий физической культурой и спортом в 18 </a:t>
            </a:r>
            <a:r>
              <a:rPr lang="ru-RU" sz="900" dirty="0" smtClean="0">
                <a:solidFill>
                  <a:prstClr val="black"/>
                </a:solidFill>
              </a:rPr>
              <a:t>школах, </a:t>
            </a:r>
            <a:r>
              <a:rPr lang="ru-RU" sz="900" dirty="0">
                <a:solidFill>
                  <a:prstClr val="black"/>
                </a:solidFill>
              </a:rPr>
              <a:t>расположенных в </a:t>
            </a:r>
            <a:r>
              <a:rPr lang="ru-RU" sz="900" dirty="0" smtClean="0">
                <a:solidFill>
                  <a:prstClr val="black"/>
                </a:solidFill>
              </a:rPr>
              <a:t>сельской местности </a:t>
            </a:r>
            <a:r>
              <a:rPr lang="ru-RU" sz="900" dirty="0">
                <a:solidFill>
                  <a:prstClr val="black"/>
                </a:solidFill>
              </a:rPr>
              <a:t>в 10 </a:t>
            </a:r>
            <a:r>
              <a:rPr lang="ru-RU" sz="900" dirty="0" smtClean="0">
                <a:solidFill>
                  <a:prstClr val="black"/>
                </a:solidFill>
              </a:rPr>
              <a:t>муниципальных образованиях. Контрактация- 0%</a:t>
            </a:r>
            <a:endParaRPr kumimoji="0" lang="ru-RU" sz="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6417445" y="3809240"/>
            <a:ext cx="5755331" cy="507831"/>
          </a:xfrm>
          <a:prstGeom prst="rect">
            <a:avLst/>
          </a:prstGeom>
          <a:noFill/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>
                <a:solidFill>
                  <a:prstClr val="black"/>
                </a:solidFill>
              </a:rPr>
              <a:t>Направлено письмо </a:t>
            </a:r>
            <a:r>
              <a:rPr lang="ru-RU" sz="900" dirty="0">
                <a:solidFill>
                  <a:prstClr val="black"/>
                </a:solidFill>
              </a:rPr>
              <a:t>в муниципальные органы, осуществляющие управление в сфере образования, об участии </a:t>
            </a:r>
            <a:r>
              <a:rPr lang="ru-RU" sz="900" dirty="0" smtClean="0">
                <a:solidFill>
                  <a:prstClr val="black"/>
                </a:solidFill>
              </a:rPr>
              <a:t>образовательных </a:t>
            </a:r>
            <a:r>
              <a:rPr lang="ru-RU" sz="900" dirty="0">
                <a:solidFill>
                  <a:prstClr val="black"/>
                </a:solidFill>
              </a:rPr>
              <a:t>организаций региона в 2020 году в открытых онлайн-уроках, </a:t>
            </a:r>
            <a:r>
              <a:rPr lang="ru-RU" sz="900" dirty="0" smtClean="0">
                <a:solidFill>
                  <a:prstClr val="black"/>
                </a:solidFill>
              </a:rPr>
              <a:t>реализуемых </a:t>
            </a:r>
            <a:r>
              <a:rPr lang="ru-RU" sz="900" dirty="0">
                <a:solidFill>
                  <a:prstClr val="black"/>
                </a:solidFill>
              </a:rPr>
              <a:t>с учетом опыта цикла </a:t>
            </a:r>
            <a:r>
              <a:rPr lang="ru-RU" sz="900" dirty="0" smtClean="0">
                <a:solidFill>
                  <a:prstClr val="black"/>
                </a:solidFill>
              </a:rPr>
              <a:t>открытых </a:t>
            </a:r>
            <a:r>
              <a:rPr lang="ru-RU" sz="900" dirty="0">
                <a:solidFill>
                  <a:prstClr val="black"/>
                </a:solidFill>
              </a:rPr>
              <a:t>уроков "</a:t>
            </a:r>
            <a:r>
              <a:rPr lang="ru-RU" sz="900" dirty="0" err="1">
                <a:solidFill>
                  <a:prstClr val="black"/>
                </a:solidFill>
              </a:rPr>
              <a:t>ПроеКТОриЯ</a:t>
            </a:r>
            <a:r>
              <a:rPr lang="ru-RU" sz="900" dirty="0">
                <a:solidFill>
                  <a:prstClr val="black"/>
                </a:solidFill>
              </a:rPr>
              <a:t>", направленных на раннюю </a:t>
            </a:r>
            <a:r>
              <a:rPr lang="ru-RU" sz="900" dirty="0" smtClean="0">
                <a:solidFill>
                  <a:prstClr val="black"/>
                </a:solidFill>
              </a:rPr>
              <a:t>профориентацию</a:t>
            </a:r>
            <a:endParaRPr kumimoji="0" lang="ru-RU" sz="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6408896" y="5241451"/>
            <a:ext cx="5658817" cy="507831"/>
          </a:xfrm>
          <a:prstGeom prst="rect">
            <a:avLst/>
          </a:prstGeom>
          <a:noFill/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>
                <a:solidFill>
                  <a:prstClr val="black"/>
                </a:solidFill>
              </a:rPr>
              <a:t>Подготовлен </a:t>
            </a:r>
            <a:r>
              <a:rPr lang="ru-RU" sz="900" dirty="0">
                <a:solidFill>
                  <a:prstClr val="black"/>
                </a:solidFill>
              </a:rPr>
              <a:t>список муниципальных </a:t>
            </a:r>
            <a:r>
              <a:rPr lang="ru-RU" sz="900" dirty="0" smtClean="0">
                <a:solidFill>
                  <a:prstClr val="black"/>
                </a:solidFill>
              </a:rPr>
              <a:t>организаций</a:t>
            </a:r>
            <a:r>
              <a:rPr lang="ru-RU" sz="900" dirty="0">
                <a:solidFill>
                  <a:prstClr val="black"/>
                </a:solidFill>
              </a:rPr>
              <a:t>, где дети с ограниченными возможностями здоровья осваивают дополнительные </a:t>
            </a:r>
            <a:r>
              <a:rPr lang="ru-RU" sz="900" dirty="0" smtClean="0">
                <a:solidFill>
                  <a:prstClr val="black"/>
                </a:solidFill>
              </a:rPr>
              <a:t>общеобразовательные </a:t>
            </a:r>
            <a:r>
              <a:rPr lang="ru-RU" sz="900" dirty="0">
                <a:solidFill>
                  <a:prstClr val="black"/>
                </a:solidFill>
              </a:rPr>
              <a:t>программы, в том числе с </a:t>
            </a:r>
            <a:r>
              <a:rPr lang="ru-RU" sz="900" dirty="0" smtClean="0">
                <a:solidFill>
                  <a:prstClr val="black"/>
                </a:solidFill>
              </a:rPr>
              <a:t>использованием </a:t>
            </a:r>
            <a:r>
              <a:rPr lang="ru-RU" sz="900" dirty="0">
                <a:solidFill>
                  <a:prstClr val="black"/>
                </a:solidFill>
              </a:rPr>
              <a:t>дистанционных технологий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6417445" y="4850957"/>
            <a:ext cx="5658536" cy="230832"/>
          </a:xfrm>
          <a:prstGeom prst="rect">
            <a:avLst/>
          </a:prstGeom>
          <a:noFill/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/>
              <a:t>16,93 </a:t>
            </a:r>
            <a:r>
              <a:rPr lang="ru-RU" sz="900" dirty="0" err="1" smtClean="0">
                <a:solidFill>
                  <a:prstClr val="black"/>
                </a:solidFill>
              </a:rPr>
              <a:t>млн.руб</a:t>
            </a:r>
            <a:r>
              <a:rPr lang="ru-RU" sz="900" dirty="0" smtClean="0">
                <a:solidFill>
                  <a:prstClr val="black"/>
                </a:solidFill>
              </a:rPr>
              <a:t>. </a:t>
            </a:r>
            <a:r>
              <a:rPr lang="ru-RU" sz="900" dirty="0">
                <a:solidFill>
                  <a:prstClr val="black"/>
                </a:solidFill>
              </a:rPr>
              <a:t>запланированы на создание </a:t>
            </a:r>
            <a:r>
              <a:rPr lang="ru-RU" sz="900" dirty="0" smtClean="0">
                <a:solidFill>
                  <a:prstClr val="black"/>
                </a:solidFill>
              </a:rPr>
              <a:t>1 мобильного технопарка </a:t>
            </a:r>
            <a:r>
              <a:rPr lang="ru-RU" sz="900" dirty="0">
                <a:solidFill>
                  <a:prstClr val="black"/>
                </a:solidFill>
              </a:rPr>
              <a:t>«</a:t>
            </a:r>
            <a:r>
              <a:rPr lang="ru-RU" sz="900" dirty="0" smtClean="0">
                <a:solidFill>
                  <a:prstClr val="black"/>
                </a:solidFill>
              </a:rPr>
              <a:t>Кванториум». Контрактация -0%</a:t>
            </a:r>
            <a:endParaRPr kumimoji="0" lang="ru-RU" sz="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403025" y="2906326"/>
            <a:ext cx="50168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(31.01.2020)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6417445" y="4358815"/>
            <a:ext cx="5641723" cy="369332"/>
          </a:xfrm>
          <a:prstGeom prst="rect">
            <a:avLst/>
          </a:prstGeom>
          <a:noFill/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/>
              <a:t>14,51</a:t>
            </a:r>
            <a:r>
              <a:rPr lang="ru-RU" sz="900" dirty="0" smtClean="0">
                <a:solidFill>
                  <a:prstClr val="black"/>
                </a:solidFill>
              </a:rPr>
              <a:t> </a:t>
            </a:r>
            <a:r>
              <a:rPr lang="ru-RU" sz="900" dirty="0" err="1" smtClean="0">
                <a:solidFill>
                  <a:prstClr val="black"/>
                </a:solidFill>
              </a:rPr>
              <a:t>млн.руб</a:t>
            </a:r>
            <a:r>
              <a:rPr lang="ru-RU" sz="900" dirty="0" smtClean="0">
                <a:solidFill>
                  <a:prstClr val="black"/>
                </a:solidFill>
              </a:rPr>
              <a:t>. </a:t>
            </a:r>
            <a:r>
              <a:rPr lang="ru-RU" sz="900" dirty="0">
                <a:solidFill>
                  <a:prstClr val="black"/>
                </a:solidFill>
              </a:rPr>
              <a:t>запланированы </a:t>
            </a:r>
            <a:r>
              <a:rPr lang="ru-RU" sz="900" dirty="0" smtClean="0">
                <a:solidFill>
                  <a:prstClr val="black"/>
                </a:solidFill>
              </a:rPr>
              <a:t>на создание </a:t>
            </a:r>
            <a:r>
              <a:rPr lang="ru-RU" sz="900" dirty="0">
                <a:solidFill>
                  <a:prstClr val="black"/>
                </a:solidFill>
              </a:rPr>
              <a:t>регионального модельного центра дополнительного образования детей</a:t>
            </a:r>
            <a:r>
              <a:rPr lang="ru-RU" sz="900" dirty="0" smtClean="0">
                <a:solidFill>
                  <a:prstClr val="black"/>
                </a:solidFill>
              </a:rPr>
              <a:t>. Контрактация -0%</a:t>
            </a:r>
            <a:endParaRPr kumimoji="0" lang="ru-RU" sz="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7275305" y="2034734"/>
          <a:ext cx="484763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84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  <a:p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деятельности), в том числе по итогам участия в проекте "Билет в будущее", ТЫС ЧЕЛ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marL="0" algn="ctr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  <a:p>
                      <a:pPr marL="0" algn="ctr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  <a:p>
                      <a:pPr marL="0" algn="ctr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10252747" y="1695446"/>
            <a:ext cx="816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10935439" y="1700945"/>
            <a:ext cx="5293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11393115" y="1662682"/>
            <a:ext cx="8322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31.01.2020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488" y="5849679"/>
            <a:ext cx="4692280" cy="584775"/>
          </a:xfrm>
          <a:prstGeom prst="rect">
            <a:avLst/>
          </a:prstGeom>
          <a:ln>
            <a:solidFill>
              <a:srgbClr val="E5A661"/>
            </a:solidFill>
          </a:ln>
        </p:spPr>
        <p:txBody>
          <a:bodyPr wrap="square">
            <a:spAutoFit/>
          </a:bodyPr>
          <a:lstStyle/>
          <a:p>
            <a:r>
              <a:rPr lang="ru-RU" sz="800" dirty="0"/>
              <a:t>Разработаны и внедрены методические рекомендации по механизмам вовлечения общественно-деловых объединений и участия представителей работодателей в принятии решений по вопросам управления развитием образовательной организации, в том числе в обновлении образовательных программ</a:t>
            </a:r>
          </a:p>
        </p:txBody>
      </p:sp>
      <p:sp>
        <p:nvSpPr>
          <p:cNvPr id="83" name="Овал 82">
            <a:extLst>
              <a:ext uri="{FF2B5EF4-FFF2-40B4-BE49-F238E27FC236}">
                <a16:creationId xmlns:a16="http://schemas.microsoft.com/office/drawing/2014/main" id="{434ABA40-8843-4F77-B0A5-72372EADDC8D}"/>
              </a:ext>
            </a:extLst>
          </p:cNvPr>
          <p:cNvSpPr/>
          <p:nvPr/>
        </p:nvSpPr>
        <p:spPr>
          <a:xfrm>
            <a:off x="248833" y="5948676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482499" y="5909402"/>
            <a:ext cx="87491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370753" y="5857139"/>
            <a:ext cx="569218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/>
              <a:t>В 1 квартале 2020 г. запланирована рассылка в 21 ОМС информационного письма </a:t>
            </a:r>
            <a:r>
              <a:rPr lang="ru-RU" sz="900" dirty="0"/>
              <a:t>об использовании методических рекомендаций по механизмам вовлечения общественно-деловых объединений и участия представителей работодателей в принятии решений по вопросам управления развитием образовательной </a:t>
            </a:r>
            <a:r>
              <a:rPr lang="ru-RU" sz="900" dirty="0" smtClean="0"/>
              <a:t>организации</a:t>
            </a:r>
            <a:endParaRPr lang="ru-RU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1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353" y="517705"/>
            <a:ext cx="3549576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Результаты с участием ОМСу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919012"/>
            <a:ext cx="3410148" cy="54575"/>
            <a:chOff x="789215" y="913615"/>
            <a:chExt cx="2846771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>
              <a:off x="811043" y="930489"/>
              <a:ext cx="2824943" cy="0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45079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fld id="{63A86A98-B6C9-4FE0-92A2-10397A8B85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5" name="Прямоугольник: усеченные верхние углы 3">
            <a:extLst>
              <a:ext uri="{FF2B5EF4-FFF2-40B4-BE49-F238E27FC236}">
                <a16:creationId xmlns:a16="http://schemas.microsoft.com/office/drawing/2014/main" id="{82D9981D-A58D-46E6-9900-24B8E8085A7A}"/>
              </a:ext>
            </a:extLst>
          </p:cNvPr>
          <p:cNvSpPr/>
          <p:nvPr/>
        </p:nvSpPr>
        <p:spPr>
          <a:xfrm>
            <a:off x="6429375" y="6536912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28BDBD"/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  АДМИНИСТРАЦИЯ ВЛАДИМИРСКОЙ ОБЛАСТИ</a:t>
            </a:r>
          </a:p>
        </p:txBody>
      </p:sp>
      <p:sp>
        <p:nvSpPr>
          <p:cNvPr id="196" name="Параллелограмм 5">
            <a:extLst>
              <a:ext uri="{FF2B5EF4-FFF2-40B4-BE49-F238E27FC236}">
                <a16:creationId xmlns:a16="http://schemas.microsoft.com/office/drawing/2014/main" id="{F57243E1-0BB6-41F8-82D6-8CF5B0C841F8}"/>
              </a:ext>
            </a:extLst>
          </p:cNvPr>
          <p:cNvSpPr/>
          <p:nvPr/>
        </p:nvSpPr>
        <p:spPr>
          <a:xfrm>
            <a:off x="11415235" y="6536911"/>
            <a:ext cx="828676" cy="351197"/>
          </a:xfrm>
          <a:custGeom>
            <a:avLst/>
            <a:gdLst>
              <a:gd name="connsiteX0" fmla="*/ 0 w 1472295"/>
              <a:gd name="connsiteY0" fmla="*/ 319794 h 319794"/>
              <a:gd name="connsiteX1" fmla="*/ 79949 w 1472295"/>
              <a:gd name="connsiteY1" fmla="*/ 0 h 319794"/>
              <a:gd name="connsiteX2" fmla="*/ 1472295 w 1472295"/>
              <a:gd name="connsiteY2" fmla="*/ 0 h 319794"/>
              <a:gd name="connsiteX3" fmla="*/ 1392347 w 1472295"/>
              <a:gd name="connsiteY3" fmla="*/ 319794 h 319794"/>
              <a:gd name="connsiteX4" fmla="*/ 0 w 1472295"/>
              <a:gd name="connsiteY4" fmla="*/ 319794 h 319794"/>
              <a:gd name="connsiteX0" fmla="*/ 0 w 1558020"/>
              <a:gd name="connsiteY0" fmla="*/ 329319 h 329319"/>
              <a:gd name="connsiteX1" fmla="*/ 165674 w 1558020"/>
              <a:gd name="connsiteY1" fmla="*/ 0 h 329319"/>
              <a:gd name="connsiteX2" fmla="*/ 1558020 w 1558020"/>
              <a:gd name="connsiteY2" fmla="*/ 0 h 329319"/>
              <a:gd name="connsiteX3" fmla="*/ 1478072 w 1558020"/>
              <a:gd name="connsiteY3" fmla="*/ 319794 h 329319"/>
              <a:gd name="connsiteX4" fmla="*/ 0 w 1558020"/>
              <a:gd name="connsiteY4" fmla="*/ 329319 h 329319"/>
              <a:gd name="connsiteX0" fmla="*/ 0 w 1529445"/>
              <a:gd name="connsiteY0" fmla="*/ 329319 h 329319"/>
              <a:gd name="connsiteX1" fmla="*/ 165674 w 1529445"/>
              <a:gd name="connsiteY1" fmla="*/ 0 h 329319"/>
              <a:gd name="connsiteX2" fmla="*/ 1529445 w 1529445"/>
              <a:gd name="connsiteY2" fmla="*/ 9525 h 329319"/>
              <a:gd name="connsiteX3" fmla="*/ 1478072 w 1529445"/>
              <a:gd name="connsiteY3" fmla="*/ 319794 h 329319"/>
              <a:gd name="connsiteX4" fmla="*/ 0 w 1529445"/>
              <a:gd name="connsiteY4" fmla="*/ 329319 h 329319"/>
              <a:gd name="connsiteX0" fmla="*/ 0 w 1491345"/>
              <a:gd name="connsiteY0" fmla="*/ 329319 h 329319"/>
              <a:gd name="connsiteX1" fmla="*/ 165674 w 1491345"/>
              <a:gd name="connsiteY1" fmla="*/ 0 h 329319"/>
              <a:gd name="connsiteX2" fmla="*/ 1491345 w 1491345"/>
              <a:gd name="connsiteY2" fmla="*/ 0 h 329319"/>
              <a:gd name="connsiteX3" fmla="*/ 1478072 w 1491345"/>
              <a:gd name="connsiteY3" fmla="*/ 319794 h 329319"/>
              <a:gd name="connsiteX4" fmla="*/ 0 w 1491345"/>
              <a:gd name="connsiteY4" fmla="*/ 329319 h 329319"/>
              <a:gd name="connsiteX0" fmla="*/ 0 w 1491345"/>
              <a:gd name="connsiteY0" fmla="*/ 329319 h 338844"/>
              <a:gd name="connsiteX1" fmla="*/ 165674 w 1491345"/>
              <a:gd name="connsiteY1" fmla="*/ 0 h 338844"/>
              <a:gd name="connsiteX2" fmla="*/ 1491345 w 1491345"/>
              <a:gd name="connsiteY2" fmla="*/ 0 h 338844"/>
              <a:gd name="connsiteX3" fmla="*/ 889936 w 1491345"/>
              <a:gd name="connsiteY3" fmla="*/ 338844 h 338844"/>
              <a:gd name="connsiteX4" fmla="*/ 0 w 1491345"/>
              <a:gd name="connsiteY4" fmla="*/ 329319 h 338844"/>
              <a:gd name="connsiteX0" fmla="*/ 0 w 913712"/>
              <a:gd name="connsiteY0" fmla="*/ 329319 h 338844"/>
              <a:gd name="connsiteX1" fmla="*/ 165674 w 913712"/>
              <a:gd name="connsiteY1" fmla="*/ 0 h 338844"/>
              <a:gd name="connsiteX2" fmla="*/ 913712 w 913712"/>
              <a:gd name="connsiteY2" fmla="*/ 0 h 338844"/>
              <a:gd name="connsiteX3" fmla="*/ 889936 w 913712"/>
              <a:gd name="connsiteY3" fmla="*/ 338844 h 338844"/>
              <a:gd name="connsiteX4" fmla="*/ 0 w 913712"/>
              <a:gd name="connsiteY4" fmla="*/ 329319 h 33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712" h="338844">
                <a:moveTo>
                  <a:pt x="0" y="329319"/>
                </a:moveTo>
                <a:lnTo>
                  <a:pt x="165674" y="0"/>
                </a:lnTo>
                <a:lnTo>
                  <a:pt x="913712" y="0"/>
                </a:lnTo>
                <a:lnTo>
                  <a:pt x="889936" y="338844"/>
                </a:lnTo>
                <a:lnTo>
                  <a:pt x="0" y="329319"/>
                </a:lnTo>
                <a:close/>
              </a:path>
            </a:pathLst>
          </a:cu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7" name="Номер слайда 2">
            <a:extLst>
              <a:ext uri="{FF2B5EF4-FFF2-40B4-BE49-F238E27FC236}">
                <a16:creationId xmlns:a16="http://schemas.microsoft.com/office/drawing/2014/main" id="{5A4E1EFE-5799-456A-94CD-F62BC809BF5C}"/>
              </a:ext>
            </a:extLst>
          </p:cNvPr>
          <p:cNvSpPr txBox="1">
            <a:spLocks/>
          </p:cNvSpPr>
          <p:nvPr/>
        </p:nvSpPr>
        <p:spPr>
          <a:xfrm>
            <a:off x="9299257" y="6525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A86A98-B6C9-4FE0-92A2-10397A8B854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8" name="Прямоугольник: усеченные верхние углы 3">
            <a:extLst>
              <a:ext uri="{FF2B5EF4-FFF2-40B4-BE49-F238E27FC236}">
                <a16:creationId xmlns:a16="http://schemas.microsoft.com/office/drawing/2014/main" id="{3BB850AD-8A88-41FE-855B-C88E56DA9744}"/>
              </a:ext>
            </a:extLst>
          </p:cNvPr>
          <p:cNvSpPr/>
          <p:nvPr/>
        </p:nvSpPr>
        <p:spPr>
          <a:xfrm flipH="1" flipV="1">
            <a:off x="-72803" y="-50689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E5A661"/>
          </a:solidFill>
          <a:ln>
            <a:solidFill>
              <a:srgbClr val="E5A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</a:t>
            </a:r>
          </a:p>
        </p:txBody>
      </p:sp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20FEA30A-5927-4645-BF18-4F5D1D9F10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/>
          </a:blip>
          <a:srcRect r="4731"/>
          <a:stretch/>
        </p:blipFill>
        <p:spPr>
          <a:xfrm>
            <a:off x="9274499" y="10372"/>
            <a:ext cx="2926667" cy="1017722"/>
          </a:xfrm>
          <a:prstGeom prst="rect">
            <a:avLst/>
          </a:prstGeom>
        </p:spPr>
      </p:pic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AC66FDE-6D79-49AD-A751-7E3571C3A884}"/>
              </a:ext>
            </a:extLst>
          </p:cNvPr>
          <p:cNvCxnSpPr>
            <a:cxnSpLocks/>
            <a:stCxn id="33" idx="4"/>
            <a:endCxn id="27" idx="4"/>
          </p:cNvCxnSpPr>
          <p:nvPr/>
        </p:nvCxnSpPr>
        <p:spPr>
          <a:xfrm flipH="1">
            <a:off x="319633" y="910680"/>
            <a:ext cx="40776" cy="5463367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Овал 163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38398" y="1308843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21633" y="3252556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21633" y="4151791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33710" y="5053922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133710" y="469209"/>
            <a:ext cx="453397" cy="441471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7" y="530116"/>
            <a:ext cx="279996" cy="279996"/>
          </a:xfrm>
          <a:prstGeom prst="rect">
            <a:avLst/>
          </a:prstGeom>
        </p:spPr>
      </p:pic>
      <p:sp>
        <p:nvSpPr>
          <p:cNvPr id="27" name="Овал 26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21633" y="5978047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C7A59B8-A455-4496-AAA3-F016135136C9}"/>
              </a:ext>
            </a:extLst>
          </p:cNvPr>
          <p:cNvSpPr/>
          <p:nvPr/>
        </p:nvSpPr>
        <p:spPr>
          <a:xfrm>
            <a:off x="541152" y="5944543"/>
            <a:ext cx="4640796" cy="41549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dirty="0">
                <a:solidFill>
                  <a:prstClr val="black"/>
                </a:solidFill>
              </a:rPr>
              <a:t> </a:t>
            </a:r>
            <a:r>
              <a:rPr lang="ru-RU" sz="1050" dirty="0"/>
              <a:t>Созданы мобильные технопарки "Кванториум" (для детей, проживающих в сельской местности и малых городах)</a:t>
            </a:r>
            <a:r>
              <a:rPr lang="ru-RU" sz="1050" dirty="0">
                <a:solidFill>
                  <a:prstClr val="black"/>
                </a:solidFill>
              </a:rPr>
              <a:t> </a:t>
            </a:r>
            <a:r>
              <a:rPr lang="ru-RU" sz="1050" dirty="0" smtClean="0">
                <a:solidFill>
                  <a:prstClr val="black"/>
                </a:solidFill>
              </a:rPr>
              <a:t>(1  </a:t>
            </a:r>
            <a:r>
              <a:rPr lang="ru-RU" sz="1050" dirty="0">
                <a:solidFill>
                  <a:prstClr val="black"/>
                </a:solidFill>
              </a:rPr>
              <a:t>ед. в </a:t>
            </a:r>
            <a:r>
              <a:rPr lang="ru-RU" sz="1050" dirty="0" smtClean="0">
                <a:solidFill>
                  <a:prstClr val="black"/>
                </a:solidFill>
              </a:rPr>
              <a:t>2019 г.  и 1 ед. в 2020 г.)</a:t>
            </a:r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75D413E-7981-4EF2-99F8-D9086059AB87}"/>
              </a:ext>
            </a:extLst>
          </p:cNvPr>
          <p:cNvSpPr/>
          <p:nvPr/>
        </p:nvSpPr>
        <p:spPr>
          <a:xfrm>
            <a:off x="548115" y="4977949"/>
            <a:ext cx="4626871" cy="57708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dirty="0"/>
              <a:t>Не менее 70% детей с ограниченными возможностями здоровья осваивают дополнительные общеобразовательные программы, в том числе с использованием дистанционных технологий</a:t>
            </a:r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558409" y="4067909"/>
            <a:ext cx="4626871" cy="57708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dirty="0"/>
              <a:t>Не менее чем 0,1161 млн. детей приняли участие в открытых онлайн-уроках, реализуемых с учетом опыта цикла открытых уроков "Проектория", направленных на раннюю профориентацию</a:t>
            </a:r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48E867B-CE78-4C33-A2E7-EA2C98777A62}"/>
              </a:ext>
            </a:extLst>
          </p:cNvPr>
          <p:cNvSpPr/>
          <p:nvPr/>
        </p:nvSpPr>
        <p:spPr>
          <a:xfrm>
            <a:off x="587107" y="1117545"/>
            <a:ext cx="4626872" cy="57708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dirty="0"/>
              <a:t>Для 21,2 тыс. детей в не менее чем в 74 общеобразовательных организаций, расположенных в сельской местности и малых городах, обновлена материально-техническая база для занятий физической культурой и спортом </a:t>
            </a:r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9C7A59B8-A455-4496-AAA3-F016135136C9}"/>
              </a:ext>
            </a:extLst>
          </p:cNvPr>
          <p:cNvSpPr/>
          <p:nvPr/>
        </p:nvSpPr>
        <p:spPr>
          <a:xfrm>
            <a:off x="587108" y="3241154"/>
            <a:ext cx="4626872" cy="25391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dirty="0"/>
              <a:t>Созданы </a:t>
            </a:r>
            <a:r>
              <a:rPr lang="ru-RU" sz="1050" dirty="0" smtClean="0"/>
              <a:t>детские </a:t>
            </a:r>
            <a:r>
              <a:rPr lang="ru-RU" sz="1050" dirty="0"/>
              <a:t>технопарки "Кванториум" </a:t>
            </a:r>
            <a:r>
              <a:rPr lang="ru-RU" sz="1050" dirty="0" smtClean="0">
                <a:solidFill>
                  <a:prstClr val="black"/>
                </a:solidFill>
              </a:rPr>
              <a:t>(</a:t>
            </a:r>
            <a:r>
              <a:rPr lang="ru-RU" sz="1050" dirty="0">
                <a:solidFill>
                  <a:prstClr val="black"/>
                </a:solidFill>
              </a:rPr>
              <a:t>1  ед. в </a:t>
            </a:r>
            <a:r>
              <a:rPr lang="ru-RU" sz="1050" dirty="0" smtClean="0">
                <a:solidFill>
                  <a:prstClr val="black"/>
                </a:solidFill>
              </a:rPr>
              <a:t>2021 </a:t>
            </a:r>
            <a:r>
              <a:rPr lang="ru-RU" sz="1050" dirty="0">
                <a:solidFill>
                  <a:prstClr val="black"/>
                </a:solidFill>
              </a:rPr>
              <a:t>году)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9C7A59B8-A455-4496-AAA3-F016135136C9}"/>
              </a:ext>
            </a:extLst>
          </p:cNvPr>
          <p:cNvSpPr/>
          <p:nvPr/>
        </p:nvSpPr>
        <p:spPr>
          <a:xfrm>
            <a:off x="5387967" y="5944543"/>
            <a:ext cx="6514579" cy="41549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prstClr val="black"/>
                </a:solidFill>
              </a:rPr>
              <a:t>9 ОМС: ЗАТО </a:t>
            </a:r>
            <a:r>
              <a:rPr lang="ru-RU" sz="1050" dirty="0" err="1" smtClean="0">
                <a:solidFill>
                  <a:prstClr val="black"/>
                </a:solidFill>
              </a:rPr>
              <a:t>г.Радужный</a:t>
            </a:r>
            <a:r>
              <a:rPr lang="ru-RU" sz="1050" dirty="0">
                <a:solidFill>
                  <a:prstClr val="black"/>
                </a:solidFill>
              </a:rPr>
              <a:t>, Вязниковский район, Гусь-Хрустальный район, </a:t>
            </a:r>
            <a:r>
              <a:rPr lang="ru-RU" sz="1050" dirty="0" err="1" smtClean="0">
                <a:solidFill>
                  <a:prstClr val="black"/>
                </a:solidFill>
              </a:rPr>
              <a:t>Камешковский</a:t>
            </a:r>
            <a:r>
              <a:rPr lang="ru-RU" sz="1050" dirty="0" smtClean="0">
                <a:solidFill>
                  <a:prstClr val="black"/>
                </a:solidFill>
              </a:rPr>
              <a:t> район, </a:t>
            </a:r>
            <a:r>
              <a:rPr lang="ru-RU" sz="1050" dirty="0" err="1" smtClean="0">
                <a:solidFill>
                  <a:prstClr val="black"/>
                </a:solidFill>
              </a:rPr>
              <a:t>Кольчугинский</a:t>
            </a:r>
            <a:r>
              <a:rPr lang="ru-RU" sz="1050" dirty="0" smtClean="0">
                <a:solidFill>
                  <a:prstClr val="black"/>
                </a:solidFill>
              </a:rPr>
              <a:t> район, </a:t>
            </a:r>
            <a:r>
              <a:rPr lang="ru-RU" sz="1050" dirty="0" err="1" smtClean="0">
                <a:solidFill>
                  <a:prstClr val="black"/>
                </a:solidFill>
              </a:rPr>
              <a:t>Петушинский</a:t>
            </a:r>
            <a:r>
              <a:rPr lang="ru-RU" sz="1050" dirty="0" smtClean="0">
                <a:solidFill>
                  <a:prstClr val="black"/>
                </a:solidFill>
              </a:rPr>
              <a:t> район, </a:t>
            </a:r>
            <a:r>
              <a:rPr lang="ru-RU" sz="1050" dirty="0" err="1" smtClean="0">
                <a:solidFill>
                  <a:prstClr val="black"/>
                </a:solidFill>
              </a:rPr>
              <a:t>Собинский</a:t>
            </a:r>
            <a:r>
              <a:rPr lang="ru-RU" sz="1050" dirty="0" smtClean="0">
                <a:solidFill>
                  <a:prstClr val="black"/>
                </a:solidFill>
              </a:rPr>
              <a:t> район, </a:t>
            </a:r>
            <a:r>
              <a:rPr lang="ru-RU" sz="1050" dirty="0" err="1" smtClean="0">
                <a:solidFill>
                  <a:prstClr val="black"/>
                </a:solidFill>
              </a:rPr>
              <a:t>Судогодский</a:t>
            </a:r>
            <a:r>
              <a:rPr lang="ru-RU" sz="1050" dirty="0" smtClean="0">
                <a:solidFill>
                  <a:prstClr val="black"/>
                </a:solidFill>
              </a:rPr>
              <a:t> район, Суздальский район</a:t>
            </a:r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5401754" y="4095875"/>
            <a:ext cx="6514579" cy="25391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prstClr val="black"/>
                </a:solidFill>
              </a:rPr>
              <a:t>Участие 21 ОМС Владимирской области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9C7A59B8-A455-4496-AAA3-F016135136C9}"/>
              </a:ext>
            </a:extLst>
          </p:cNvPr>
          <p:cNvSpPr/>
          <p:nvPr/>
        </p:nvSpPr>
        <p:spPr>
          <a:xfrm>
            <a:off x="5387968" y="3297344"/>
            <a:ext cx="6514579" cy="25391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prstClr val="black"/>
                </a:solidFill>
              </a:rPr>
              <a:t>Участие ОМС: г. Ковров (</a:t>
            </a:r>
            <a:r>
              <a:rPr lang="ru-RU" sz="1050" dirty="0" err="1" smtClean="0">
                <a:solidFill>
                  <a:prstClr val="black"/>
                </a:solidFill>
              </a:rPr>
              <a:t>кванториум</a:t>
            </a:r>
            <a:r>
              <a:rPr lang="ru-RU" sz="1050" dirty="0" smtClean="0">
                <a:solidFill>
                  <a:prstClr val="black"/>
                </a:solidFill>
              </a:rPr>
              <a:t> на базе ГБПОУ «Ковровский транспортный колледж»)</a:t>
            </a:r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5387967" y="5000674"/>
            <a:ext cx="6514579" cy="73866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prstClr val="black"/>
                </a:solidFill>
              </a:rPr>
              <a:t>21</a:t>
            </a:r>
            <a:r>
              <a:rPr lang="en-US" sz="1050" dirty="0" smtClean="0">
                <a:solidFill>
                  <a:prstClr val="black"/>
                </a:solidFill>
              </a:rPr>
              <a:t> </a:t>
            </a:r>
            <a:r>
              <a:rPr lang="ru-RU" sz="1050" dirty="0" smtClean="0">
                <a:solidFill>
                  <a:prstClr val="black"/>
                </a:solidFill>
              </a:rPr>
              <a:t>ОМС: Подготовлен </a:t>
            </a:r>
            <a:r>
              <a:rPr lang="ru-RU" sz="1050" dirty="0">
                <a:solidFill>
                  <a:prstClr val="black"/>
                </a:solidFill>
              </a:rPr>
              <a:t>список муниципальных организаций, где дети с ограниченными возможностями здоровья осваивают дополнительные общеобразовательные программы, в том числе с использованием дистанционных технологий</a:t>
            </a:r>
          </a:p>
          <a:p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48E867B-CE78-4C33-A2E7-EA2C98777A62}"/>
              </a:ext>
            </a:extLst>
          </p:cNvPr>
          <p:cNvSpPr/>
          <p:nvPr/>
        </p:nvSpPr>
        <p:spPr>
          <a:xfrm>
            <a:off x="5425920" y="900718"/>
            <a:ext cx="6514579" cy="241073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bIns="36000" numCol="2">
            <a:noAutofit/>
          </a:bodyPr>
          <a:lstStyle/>
          <a:p>
            <a:r>
              <a:rPr lang="ru-RU" sz="900" dirty="0">
                <a:solidFill>
                  <a:prstClr val="black"/>
                </a:solidFill>
              </a:rPr>
              <a:t>10 ОМС 18 школ:</a:t>
            </a:r>
          </a:p>
          <a:p>
            <a:r>
              <a:rPr lang="ru-RU" sz="900" dirty="0">
                <a:solidFill>
                  <a:prstClr val="black"/>
                </a:solidFill>
              </a:rPr>
              <a:t>Ремонт спортивного зала:</a:t>
            </a:r>
          </a:p>
          <a:p>
            <a:r>
              <a:rPr lang="ru-RU" sz="900" dirty="0">
                <a:solidFill>
                  <a:prstClr val="black"/>
                </a:solidFill>
              </a:rPr>
              <a:t>Гусь-Хрустальный район – </a:t>
            </a:r>
            <a:r>
              <a:rPr lang="ru-RU" sz="900" dirty="0" smtClean="0"/>
              <a:t>МБОУ </a:t>
            </a:r>
            <a:r>
              <a:rPr lang="ru-RU" sz="900" dirty="0"/>
              <a:t>«Семеновская ООШ»</a:t>
            </a:r>
          </a:p>
          <a:p>
            <a:r>
              <a:rPr lang="ru-RU" sz="900" dirty="0"/>
              <a:t>	               МБОУ «</a:t>
            </a:r>
            <a:r>
              <a:rPr lang="ru-RU" sz="900" dirty="0" err="1"/>
              <a:t>Тащиловская</a:t>
            </a:r>
            <a:r>
              <a:rPr lang="ru-RU" sz="900" dirty="0"/>
              <a:t> СОШ»</a:t>
            </a:r>
          </a:p>
          <a:p>
            <a:r>
              <a:rPr lang="ru-RU" sz="900" dirty="0"/>
              <a:t>	               МБОУ «</a:t>
            </a:r>
            <a:r>
              <a:rPr lang="ru-RU" sz="900" dirty="0" err="1"/>
              <a:t>Колпская</a:t>
            </a:r>
            <a:r>
              <a:rPr lang="ru-RU" sz="900" dirty="0"/>
              <a:t> СОШ»</a:t>
            </a:r>
          </a:p>
          <a:p>
            <a:r>
              <a:rPr lang="ru-RU" sz="900" dirty="0" err="1"/>
              <a:t>Судогодский</a:t>
            </a:r>
            <a:r>
              <a:rPr lang="ru-RU" sz="900" dirty="0"/>
              <a:t> район </a:t>
            </a:r>
            <a:r>
              <a:rPr lang="ru-RU" sz="900" dirty="0" smtClean="0"/>
              <a:t>- МБОУ </a:t>
            </a:r>
            <a:r>
              <a:rPr lang="ru-RU" sz="900" dirty="0"/>
              <a:t>«</a:t>
            </a:r>
            <a:r>
              <a:rPr lang="ru-RU" sz="900" dirty="0" err="1"/>
              <a:t>Мошокская</a:t>
            </a:r>
            <a:r>
              <a:rPr lang="ru-RU" sz="900" dirty="0"/>
              <a:t> СОШ»</a:t>
            </a:r>
          </a:p>
          <a:p>
            <a:r>
              <a:rPr lang="ru-RU" sz="900" dirty="0"/>
              <a:t>	    </a:t>
            </a:r>
            <a:r>
              <a:rPr lang="ru-RU" sz="900" dirty="0" smtClean="0"/>
              <a:t> МБОУ </a:t>
            </a:r>
            <a:r>
              <a:rPr lang="ru-RU" sz="900" dirty="0"/>
              <a:t>«</a:t>
            </a:r>
            <a:r>
              <a:rPr lang="ru-RU" sz="900" dirty="0" err="1"/>
              <a:t>Улыбышевская</a:t>
            </a:r>
            <a:r>
              <a:rPr lang="ru-RU" sz="900" dirty="0"/>
              <a:t> ООШ»</a:t>
            </a:r>
          </a:p>
          <a:p>
            <a:r>
              <a:rPr lang="ru-RU" sz="900" dirty="0"/>
              <a:t>	    </a:t>
            </a:r>
            <a:r>
              <a:rPr lang="ru-RU" sz="900" dirty="0" smtClean="0"/>
              <a:t> </a:t>
            </a:r>
            <a:r>
              <a:rPr lang="ru-RU" sz="900" dirty="0"/>
              <a:t>МБОУ «</a:t>
            </a:r>
            <a:r>
              <a:rPr lang="ru-RU" sz="900" dirty="0" err="1"/>
              <a:t>Краснокустовская</a:t>
            </a:r>
            <a:r>
              <a:rPr lang="ru-RU" sz="900" dirty="0"/>
              <a:t> ООШ»</a:t>
            </a:r>
            <a:endParaRPr lang="ru-RU" sz="900" dirty="0">
              <a:solidFill>
                <a:srgbClr val="FF0000"/>
              </a:solidFill>
            </a:endParaRPr>
          </a:p>
          <a:p>
            <a:endParaRPr lang="ru-RU" sz="900" dirty="0">
              <a:solidFill>
                <a:srgbClr val="FF0000"/>
              </a:solidFill>
            </a:endParaRPr>
          </a:p>
          <a:p>
            <a:endParaRPr lang="ru-RU" sz="900" dirty="0">
              <a:solidFill>
                <a:srgbClr val="FF0000"/>
              </a:solidFill>
            </a:endParaRPr>
          </a:p>
          <a:p>
            <a:endParaRPr lang="ru-RU" sz="900" dirty="0">
              <a:solidFill>
                <a:srgbClr val="FF0000"/>
              </a:solidFill>
            </a:endParaRPr>
          </a:p>
          <a:p>
            <a:endParaRPr lang="ru-RU" sz="900" dirty="0">
              <a:solidFill>
                <a:prstClr val="black"/>
              </a:solidFill>
            </a:endParaRPr>
          </a:p>
          <a:p>
            <a:endParaRPr lang="ru-RU" sz="900" dirty="0">
              <a:solidFill>
                <a:prstClr val="black"/>
              </a:solidFill>
            </a:endParaRPr>
          </a:p>
          <a:p>
            <a:endParaRPr lang="ru-RU" sz="900" dirty="0">
              <a:solidFill>
                <a:prstClr val="black"/>
              </a:solidFill>
            </a:endParaRPr>
          </a:p>
          <a:p>
            <a:endParaRPr lang="ru-RU" sz="900" dirty="0">
              <a:solidFill>
                <a:prstClr val="black"/>
              </a:solidFill>
            </a:endParaRPr>
          </a:p>
          <a:p>
            <a:endParaRPr lang="ru-RU" sz="900" dirty="0">
              <a:solidFill>
                <a:prstClr val="black"/>
              </a:solidFill>
            </a:endParaRPr>
          </a:p>
          <a:p>
            <a:endParaRPr lang="ru-RU" sz="900" dirty="0">
              <a:solidFill>
                <a:prstClr val="black"/>
              </a:solidFill>
            </a:endParaRPr>
          </a:p>
          <a:p>
            <a:endParaRPr lang="ru-RU" sz="900" dirty="0">
              <a:solidFill>
                <a:prstClr val="black"/>
              </a:solidFill>
            </a:endParaRPr>
          </a:p>
          <a:p>
            <a:r>
              <a:rPr lang="ru-RU" sz="900" dirty="0" smtClean="0">
                <a:solidFill>
                  <a:prstClr val="black"/>
                </a:solidFill>
              </a:rPr>
              <a:t>Ремонт  </a:t>
            </a:r>
            <a:r>
              <a:rPr lang="ru-RU" sz="900" dirty="0">
                <a:solidFill>
                  <a:prstClr val="black"/>
                </a:solidFill>
              </a:rPr>
              <a:t>и оснащение плоскостных сооружений:</a:t>
            </a:r>
          </a:p>
          <a:p>
            <a:r>
              <a:rPr lang="ru-RU" sz="900" dirty="0"/>
              <a:t>Вязниковский район  - МБОУ «</a:t>
            </a:r>
            <a:r>
              <a:rPr lang="ru-RU" sz="900" dirty="0" err="1"/>
              <a:t>Пирово-Городищенская</a:t>
            </a:r>
            <a:r>
              <a:rPr lang="ru-RU" sz="900" dirty="0"/>
              <a:t> ООШ»</a:t>
            </a:r>
          </a:p>
          <a:p>
            <a:r>
              <a:rPr lang="ru-RU" sz="900" dirty="0">
                <a:solidFill>
                  <a:prstClr val="black"/>
                </a:solidFill>
              </a:rPr>
              <a:t>Гусь-Хрустальный район – </a:t>
            </a:r>
            <a:r>
              <a:rPr lang="ru-RU" sz="900" dirty="0"/>
              <a:t>МБОУ «</a:t>
            </a:r>
            <a:r>
              <a:rPr lang="ru-RU" sz="900" dirty="0" err="1"/>
              <a:t>Вековская</a:t>
            </a:r>
            <a:r>
              <a:rPr lang="ru-RU" sz="900" dirty="0"/>
              <a:t> ООШ»</a:t>
            </a:r>
          </a:p>
          <a:p>
            <a:r>
              <a:rPr lang="ru-RU" sz="900" dirty="0" err="1"/>
              <a:t>Камешковский</a:t>
            </a:r>
            <a:r>
              <a:rPr lang="ru-RU" sz="900" dirty="0"/>
              <a:t> район - МБОУ «</a:t>
            </a:r>
            <a:r>
              <a:rPr lang="ru-RU" sz="900" dirty="0" err="1"/>
              <a:t>Коверинская</a:t>
            </a:r>
            <a:r>
              <a:rPr lang="ru-RU" sz="900" dirty="0"/>
              <a:t> НОШ»</a:t>
            </a:r>
          </a:p>
          <a:p>
            <a:r>
              <a:rPr lang="ru-RU" sz="900" dirty="0"/>
              <a:t>Ковровский район - МБОУ «</a:t>
            </a:r>
            <a:r>
              <a:rPr lang="ru-RU" sz="900" dirty="0" err="1"/>
              <a:t>Осиповская</a:t>
            </a:r>
            <a:r>
              <a:rPr lang="ru-RU" sz="900" dirty="0"/>
              <a:t> СОШ им. </a:t>
            </a:r>
            <a:r>
              <a:rPr lang="ru-RU" sz="900" dirty="0" err="1"/>
              <a:t>Т.Ф.Осиповского</a:t>
            </a:r>
            <a:r>
              <a:rPr lang="ru-RU" sz="900" dirty="0"/>
              <a:t>»                                                  </a:t>
            </a:r>
          </a:p>
          <a:p>
            <a:r>
              <a:rPr lang="ru-RU" sz="900" dirty="0" err="1"/>
              <a:t>Кольчугинский</a:t>
            </a:r>
            <a:r>
              <a:rPr lang="ru-RU" sz="900" dirty="0"/>
              <a:t> район - МБОУ «</a:t>
            </a:r>
            <a:r>
              <a:rPr lang="ru-RU" sz="900" dirty="0" err="1"/>
              <a:t>Новобусинская</a:t>
            </a:r>
            <a:r>
              <a:rPr lang="ru-RU" sz="900" dirty="0"/>
              <a:t> ООШ»</a:t>
            </a:r>
          </a:p>
          <a:p>
            <a:r>
              <a:rPr lang="ru-RU" sz="900" dirty="0"/>
              <a:t>Муромский район - МБОУ «</a:t>
            </a:r>
            <a:r>
              <a:rPr lang="ru-RU" sz="900" dirty="0" err="1"/>
              <a:t>Булатниковская</a:t>
            </a:r>
            <a:r>
              <a:rPr lang="ru-RU" sz="900" dirty="0"/>
              <a:t> СОШ»</a:t>
            </a:r>
          </a:p>
          <a:p>
            <a:r>
              <a:rPr lang="ru-RU" sz="900" dirty="0" err="1"/>
              <a:t>Петушинский</a:t>
            </a:r>
            <a:r>
              <a:rPr lang="ru-RU" sz="900" dirty="0"/>
              <a:t> район - МБОУ «</a:t>
            </a:r>
            <a:r>
              <a:rPr lang="ru-RU" sz="900" dirty="0" err="1"/>
              <a:t>Липенская</a:t>
            </a:r>
            <a:r>
              <a:rPr lang="ru-RU" sz="900" dirty="0"/>
              <a:t> ООШ»</a:t>
            </a:r>
          </a:p>
          <a:p>
            <a:r>
              <a:rPr lang="ru-RU" sz="900" dirty="0" err="1"/>
              <a:t>Собинский</a:t>
            </a:r>
            <a:r>
              <a:rPr lang="ru-RU" sz="900" dirty="0"/>
              <a:t> район </a:t>
            </a:r>
            <a:r>
              <a:rPr lang="ru-RU" sz="900" b="1" dirty="0"/>
              <a:t>- </a:t>
            </a:r>
            <a:r>
              <a:rPr lang="ru-RU" sz="900" dirty="0"/>
              <a:t>МБОУ «</a:t>
            </a:r>
            <a:r>
              <a:rPr lang="ru-RU" sz="900" dirty="0" err="1"/>
              <a:t>Устьевская</a:t>
            </a:r>
            <a:r>
              <a:rPr lang="ru-RU" sz="900" dirty="0"/>
              <a:t> ООШ»</a:t>
            </a:r>
          </a:p>
          <a:p>
            <a:r>
              <a:rPr lang="ru-RU" sz="900" dirty="0"/>
              <a:t>	  МБОУ «</a:t>
            </a:r>
            <a:r>
              <a:rPr lang="ru-RU" sz="900" dirty="0" err="1"/>
              <a:t>Кишлеевская</a:t>
            </a:r>
            <a:r>
              <a:rPr lang="ru-RU" sz="900" dirty="0"/>
              <a:t> ООШ»  </a:t>
            </a:r>
          </a:p>
          <a:p>
            <a:r>
              <a:rPr lang="ru-RU" sz="900" dirty="0">
                <a:solidFill>
                  <a:prstClr val="black"/>
                </a:solidFill>
              </a:rPr>
              <a:t>Суздальский район - </a:t>
            </a:r>
            <a:r>
              <a:rPr lang="ru-RU" sz="900" dirty="0"/>
              <a:t>МБОУ «</a:t>
            </a:r>
            <a:r>
              <a:rPr lang="ru-RU" sz="900" dirty="0" err="1"/>
              <a:t>Добрынская</a:t>
            </a:r>
            <a:r>
              <a:rPr lang="ru-RU" sz="900" dirty="0"/>
              <a:t> ООШ»</a:t>
            </a:r>
          </a:p>
          <a:p>
            <a:r>
              <a:rPr lang="ru-RU" sz="900" dirty="0">
                <a:solidFill>
                  <a:prstClr val="black"/>
                </a:solidFill>
              </a:rPr>
              <a:t>Учреждения областного подчинения - ГКОУ ВО «</a:t>
            </a:r>
            <a:r>
              <a:rPr lang="ru-RU" sz="900" dirty="0" err="1">
                <a:solidFill>
                  <a:prstClr val="black"/>
                </a:solidFill>
              </a:rPr>
              <a:t>Омофоровская</a:t>
            </a:r>
            <a:r>
              <a:rPr lang="ru-RU" sz="900" dirty="0">
                <a:solidFill>
                  <a:prstClr val="black"/>
                </a:solidFill>
              </a:rPr>
              <a:t> СКОШИ»,   с. </a:t>
            </a:r>
            <a:r>
              <a:rPr lang="ru-RU" sz="900" dirty="0" err="1">
                <a:solidFill>
                  <a:prstClr val="black"/>
                </a:solidFill>
              </a:rPr>
              <a:t>Омофорово</a:t>
            </a:r>
            <a:r>
              <a:rPr lang="ru-RU" sz="900" dirty="0">
                <a:solidFill>
                  <a:prstClr val="black"/>
                </a:solidFill>
              </a:rPr>
              <a:t>  </a:t>
            </a:r>
            <a:r>
              <a:rPr lang="ru-RU" sz="900" dirty="0" err="1">
                <a:solidFill>
                  <a:prstClr val="black"/>
                </a:solidFill>
              </a:rPr>
              <a:t>Собинского</a:t>
            </a:r>
            <a:r>
              <a:rPr lang="ru-RU" sz="900" dirty="0">
                <a:solidFill>
                  <a:prstClr val="black"/>
                </a:solidFill>
              </a:rPr>
              <a:t> района</a:t>
            </a:r>
          </a:p>
          <a:p>
            <a:r>
              <a:rPr lang="ru-RU" sz="900" dirty="0">
                <a:solidFill>
                  <a:prstClr val="black"/>
                </a:solidFill>
              </a:rPr>
              <a:t>ГКОУ ВО «</a:t>
            </a:r>
            <a:r>
              <a:rPr lang="ru-RU" sz="900" dirty="0" err="1">
                <a:solidFill>
                  <a:prstClr val="black"/>
                </a:solidFill>
              </a:rPr>
              <a:t>Барско-Городищенская</a:t>
            </a:r>
            <a:r>
              <a:rPr lang="ru-RU" sz="900" dirty="0">
                <a:solidFill>
                  <a:prstClr val="black"/>
                </a:solidFill>
              </a:rPr>
              <a:t> СКОШИ», с. Барское-Городище  Суздальского района</a:t>
            </a:r>
          </a:p>
          <a:p>
            <a:endParaRPr lang="ru-RU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>
            <a:stCxn id="78" idx="4"/>
            <a:endCxn id="69" idx="0"/>
          </p:cNvCxnSpPr>
          <p:nvPr/>
        </p:nvCxnSpPr>
        <p:spPr>
          <a:xfrm>
            <a:off x="479214" y="3307811"/>
            <a:ext cx="6239" cy="181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92" y="232221"/>
            <a:ext cx="3236993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ОБРАЗОВАНИЕ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566112"/>
            <a:ext cx="5637829" cy="36000"/>
            <a:chOff x="789215" y="913615"/>
            <a:chExt cx="5637829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44" y="921853"/>
              <a:ext cx="5616000" cy="8636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36000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A6CA8010-CDA8-4444-A334-36806BE81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51643"/>
              </p:ext>
            </p:extLst>
          </p:nvPr>
        </p:nvGraphicFramePr>
        <p:xfrm>
          <a:off x="699140" y="1292742"/>
          <a:ext cx="5835222" cy="93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24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275224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3526831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  <a:gridCol w="567891">
                  <a:extLst>
                    <a:ext uri="{9D8B030D-6E8A-4147-A177-3AD203B41FA5}">
                      <a16:colId xmlns:a16="http://schemas.microsoft.com/office/drawing/2014/main" val="391069159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24839461"/>
                    </a:ext>
                  </a:extLst>
                </a:gridCol>
                <a:gridCol w="641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9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 (далее – НКО), нарастающим итогом с 2019 года, млн. ед.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1636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0,021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1636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0,03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0,021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19214"/>
                  </a:ext>
                </a:extLst>
              </a:tr>
            </a:tbl>
          </a:graphicData>
        </a:graphic>
      </p:graphicFrame>
      <p:sp>
        <p:nvSpPr>
          <p:cNvPr id="6" name="Овал 5">
            <a:extLst>
              <a:ext uri="{FF2B5EF4-FFF2-40B4-BE49-F238E27FC236}">
                <a16:creationId xmlns:a16="http://schemas.microsoft.com/office/drawing/2014/main" id="{E6D79802-6DEA-462D-A26E-77BBCF6A392D}"/>
              </a:ext>
            </a:extLst>
          </p:cNvPr>
          <p:cNvSpPr/>
          <p:nvPr/>
        </p:nvSpPr>
        <p:spPr>
          <a:xfrm>
            <a:off x="199680" y="134209"/>
            <a:ext cx="574958" cy="574958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BE40D7F-F152-491E-A863-83B237D11E6D}"/>
              </a:ext>
            </a:extLst>
          </p:cNvPr>
          <p:cNvCxnSpPr>
            <a:endCxn id="6" idx="0"/>
          </p:cNvCxnSpPr>
          <p:nvPr/>
        </p:nvCxnSpPr>
        <p:spPr>
          <a:xfrm>
            <a:off x="487159" y="0"/>
            <a:ext cx="0" cy="13420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B7AFA88-9BD0-492E-9874-E60A3A3E2BFF}"/>
              </a:ext>
            </a:extLst>
          </p:cNvPr>
          <p:cNvCxnSpPr>
            <a:stCxn id="6" idx="4"/>
          </p:cNvCxnSpPr>
          <p:nvPr/>
        </p:nvCxnSpPr>
        <p:spPr>
          <a:xfrm>
            <a:off x="487159" y="709167"/>
            <a:ext cx="0" cy="108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>
            <a:extLst>
              <a:ext uri="{FF2B5EF4-FFF2-40B4-BE49-F238E27FC236}">
                <a16:creationId xmlns:a16="http://schemas.microsoft.com/office/drawing/2014/main" id="{8B4D6BA2-11DF-4E7D-9247-6B75CF0B5759}"/>
              </a:ext>
            </a:extLst>
          </p:cNvPr>
          <p:cNvSpPr/>
          <p:nvPr/>
        </p:nvSpPr>
        <p:spPr>
          <a:xfrm>
            <a:off x="252238" y="818602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5BE30559-9FF9-43F4-82B9-E50A16DADB3B}"/>
              </a:ext>
            </a:extLst>
          </p:cNvPr>
          <p:cNvCxnSpPr/>
          <p:nvPr/>
        </p:nvCxnSpPr>
        <p:spPr>
          <a:xfrm>
            <a:off x="474770" y="1272757"/>
            <a:ext cx="0" cy="72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>
            <a:extLst>
              <a:ext uri="{FF2B5EF4-FFF2-40B4-BE49-F238E27FC236}">
                <a16:creationId xmlns:a16="http://schemas.microsoft.com/office/drawing/2014/main" id="{99E85557-4518-4A0C-B2FD-E0F4F7FEBB6B}"/>
              </a:ext>
            </a:extLst>
          </p:cNvPr>
          <p:cNvSpPr/>
          <p:nvPr/>
        </p:nvSpPr>
        <p:spPr>
          <a:xfrm>
            <a:off x="239849" y="1338650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53606511-8518-4809-BED3-5349B2CA414F}"/>
              </a:ext>
            </a:extLst>
          </p:cNvPr>
          <p:cNvCxnSpPr>
            <a:cxnSpLocks/>
          </p:cNvCxnSpPr>
          <p:nvPr/>
        </p:nvCxnSpPr>
        <p:spPr>
          <a:xfrm>
            <a:off x="6942838" y="-11750"/>
            <a:ext cx="0" cy="13504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>
            <a:extLst>
              <a:ext uri="{FF2B5EF4-FFF2-40B4-BE49-F238E27FC236}">
                <a16:creationId xmlns:a16="http://schemas.microsoft.com/office/drawing/2014/main" id="{48A133A1-D7D0-45C4-BE74-7721D01E0E8D}"/>
              </a:ext>
            </a:extLst>
          </p:cNvPr>
          <p:cNvSpPr/>
          <p:nvPr/>
        </p:nvSpPr>
        <p:spPr>
          <a:xfrm>
            <a:off x="6709378" y="290799"/>
            <a:ext cx="466921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5942AAB-27CC-4086-80D0-2BAA8D0195D4}"/>
              </a:ext>
            </a:extLst>
          </p:cNvPr>
          <p:cNvSpPr txBox="1"/>
          <p:nvPr/>
        </p:nvSpPr>
        <p:spPr>
          <a:xfrm>
            <a:off x="997092" y="31966"/>
            <a:ext cx="214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НАЦИОНАЛЬНЫЙ ПРОЕКТ</a:t>
            </a:r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4859B0DB-27FE-42BF-81A6-0C1ADAF2C54F}"/>
              </a:ext>
            </a:extLst>
          </p:cNvPr>
          <p:cNvSpPr/>
          <p:nvPr/>
        </p:nvSpPr>
        <p:spPr>
          <a:xfrm>
            <a:off x="777295" y="744629"/>
            <a:ext cx="55304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ПОДДЕРЖКА СЕМЕЙ, ИМЕЮЩИХ ДЕТЕЙ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1BBA47F0-C1A4-442B-AA77-A5077D0C4562}"/>
              </a:ext>
            </a:extLst>
          </p:cNvPr>
          <p:cNvSpPr/>
          <p:nvPr/>
        </p:nvSpPr>
        <p:spPr>
          <a:xfrm>
            <a:off x="7491070" y="553751"/>
            <a:ext cx="7232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B5DDFCD6-9376-4FC2-AA2F-9BE4754CC3C6}"/>
              </a:ext>
            </a:extLst>
          </p:cNvPr>
          <p:cNvSpPr/>
          <p:nvPr/>
        </p:nvSpPr>
        <p:spPr>
          <a:xfrm>
            <a:off x="10220054" y="566112"/>
            <a:ext cx="12779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АДМИНИСТРАТОР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0995C0C6-93F1-45DD-B7B9-2F6A87CD0C14}"/>
              </a:ext>
            </a:extLst>
          </p:cNvPr>
          <p:cNvSpPr/>
          <p:nvPr/>
        </p:nvSpPr>
        <p:spPr>
          <a:xfrm>
            <a:off x="9912386" y="855280"/>
            <a:ext cx="1948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заместитель директора департамента образования администрации области</a:t>
            </a:r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BEA6BD8E-F259-477F-B395-C9F7DB2426CA}"/>
              </a:ext>
            </a:extLst>
          </p:cNvPr>
          <p:cNvSpPr/>
          <p:nvPr/>
        </p:nvSpPr>
        <p:spPr>
          <a:xfrm>
            <a:off x="10186585" y="715503"/>
            <a:ext cx="133997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Е.В.ЗАПРУДНОВА</a:t>
            </a:r>
          </a:p>
        </p:txBody>
      </p:sp>
      <p:pic>
        <p:nvPicPr>
          <p:cNvPr id="131" name="Рисунок 130">
            <a:extLst>
              <a:ext uri="{FF2B5EF4-FFF2-40B4-BE49-F238E27FC236}">
                <a16:creationId xmlns:a16="http://schemas.microsoft.com/office/drawing/2014/main" id="{68E62C0D-F6AB-4CA6-9008-8A5D0D6F09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01" y="1407479"/>
            <a:ext cx="324000" cy="324000"/>
          </a:xfrm>
          <a:prstGeom prst="rect">
            <a:avLst/>
          </a:prstGeom>
        </p:spPr>
      </p:pic>
      <p:sp>
        <p:nvSpPr>
          <p:cNvPr id="136" name="Прямоугольник 135">
            <a:extLst>
              <a:ext uri="{FF2B5EF4-FFF2-40B4-BE49-F238E27FC236}">
                <a16:creationId xmlns:a16="http://schemas.microsoft.com/office/drawing/2014/main" id="{F6775AA7-5407-4CDC-BB9E-FE965E3F7FA6}"/>
              </a:ext>
            </a:extLst>
          </p:cNvPr>
          <p:cNvSpPr/>
          <p:nvPr/>
        </p:nvSpPr>
        <p:spPr>
          <a:xfrm>
            <a:off x="747589" y="946361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ЦЕЛЕВЫЕ ПОКАЗАТЕЛИ ПРОЕКТА НА 31.12.2020</a:t>
            </a:r>
          </a:p>
        </p:txBody>
      </p:sp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361617" y="921299"/>
            <a:ext cx="5293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9" name="Рисунок 118">
            <a:extLst>
              <a:ext uri="{FF2B5EF4-FFF2-40B4-BE49-F238E27FC236}">
                <a16:creationId xmlns:a16="http://schemas.microsoft.com/office/drawing/2014/main" id="{819B7F91-59F1-459A-9B4C-D666B97AC9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808282" y="1656087"/>
            <a:ext cx="119360" cy="119360"/>
          </a:xfrm>
          <a:prstGeom prst="rect">
            <a:avLst/>
          </a:prstGeom>
        </p:spPr>
      </p:pic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8D1865A0-9FE0-45EF-AB85-333F61A74A90}"/>
              </a:ext>
            </a:extLst>
          </p:cNvPr>
          <p:cNvSpPr/>
          <p:nvPr/>
        </p:nvSpPr>
        <p:spPr>
          <a:xfrm>
            <a:off x="8673156" y="525713"/>
            <a:ext cx="11512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РУКОВОДИТЕЛЬ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F63E8EBB-DFF6-4E11-98E2-0952CC7D5BDF}"/>
              </a:ext>
            </a:extLst>
          </p:cNvPr>
          <p:cNvSpPr/>
          <p:nvPr/>
        </p:nvSpPr>
        <p:spPr>
          <a:xfrm>
            <a:off x="8569185" y="678313"/>
            <a:ext cx="13203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О.А. БЕЛЯЕВА</a:t>
            </a:r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785CDF6E-1F63-47F5-A8C0-8339CE1A8342}"/>
              </a:ext>
            </a:extLst>
          </p:cNvPr>
          <p:cNvSpPr/>
          <p:nvPr/>
        </p:nvSpPr>
        <p:spPr>
          <a:xfrm>
            <a:off x="8497525" y="822565"/>
            <a:ext cx="1502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Директор департамента образования администрации области</a:t>
            </a:r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4615082" y="917351"/>
            <a:ext cx="816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pic>
        <p:nvPicPr>
          <p:cNvPr id="72" name="Рисунок 71">
            <a:extLst>
              <a:ext uri="{FF2B5EF4-FFF2-40B4-BE49-F238E27FC236}">
                <a16:creationId xmlns:a16="http://schemas.microsoft.com/office/drawing/2014/main" id="{DACF8B2D-A762-4701-BD95-E1F5E207E4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248127"/>
            <a:ext cx="363555" cy="363555"/>
          </a:xfrm>
          <a:prstGeom prst="rect">
            <a:avLst/>
          </a:prstGeom>
        </p:spPr>
      </p:pic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18419FEC-BD58-4418-B906-CF5700379DAC}"/>
              </a:ext>
            </a:extLst>
          </p:cNvPr>
          <p:cNvSpPr txBox="1">
            <a:spLocks/>
          </p:cNvSpPr>
          <p:nvPr/>
        </p:nvSpPr>
        <p:spPr>
          <a:xfrm>
            <a:off x="9352005" y="64686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42" y="2917864"/>
            <a:ext cx="279996" cy="279996"/>
          </a:xfrm>
          <a:prstGeom prst="rect">
            <a:avLst/>
          </a:prstGeom>
        </p:spPr>
      </p:pic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AF5F01D4-70F5-48CB-8B4C-B59AC7078AB0}"/>
              </a:ext>
            </a:extLst>
          </p:cNvPr>
          <p:cNvSpPr/>
          <p:nvPr/>
        </p:nvSpPr>
        <p:spPr>
          <a:xfrm>
            <a:off x="774638" y="2784951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 ПРОЕКТА НА 31.12.2020</a:t>
            </a:r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258754" y="3489191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97680A5A-5414-4AB9-8636-4502050174E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8" y="895144"/>
            <a:ext cx="285871" cy="285871"/>
          </a:xfrm>
          <a:prstGeom prst="rect">
            <a:avLst/>
          </a:prstGeom>
        </p:spPr>
      </p:pic>
      <p:sp>
        <p:nvSpPr>
          <p:cNvPr id="115" name="Овал 114">
            <a:extLst>
              <a:ext uri="{FF2B5EF4-FFF2-40B4-BE49-F238E27FC236}">
                <a16:creationId xmlns:a16="http://schemas.microsoft.com/office/drawing/2014/main" id="{2A7DC02C-4ECB-4A72-BB5F-7AC5A17CE1B7}"/>
              </a:ext>
            </a:extLst>
          </p:cNvPr>
          <p:cNvSpPr/>
          <p:nvPr/>
        </p:nvSpPr>
        <p:spPr>
          <a:xfrm>
            <a:off x="6705524" y="1334604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6" name="Рисунок 115">
            <a:extLst>
              <a:ext uri="{FF2B5EF4-FFF2-40B4-BE49-F238E27FC236}">
                <a16:creationId xmlns:a16="http://schemas.microsoft.com/office/drawing/2014/main" id="{CB58F472-1D77-433E-99AB-6A6AB8D907F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512" y="1407713"/>
            <a:ext cx="308054" cy="308054"/>
          </a:xfrm>
          <a:prstGeom prst="rect">
            <a:avLst/>
          </a:prstGeom>
        </p:spPr>
      </p:pic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39B2D6E3-961A-4B6A-A4E8-14FDBE2C87C6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207" r="-7873" b="15983"/>
          <a:stretch/>
        </p:blipFill>
        <p:spPr>
          <a:xfrm>
            <a:off x="9023322" y="125119"/>
            <a:ext cx="453397" cy="453397"/>
          </a:xfrm>
          <a:prstGeom prst="ellipse">
            <a:avLst/>
          </a:prstGeom>
          <a:ln w="3175" cap="rnd">
            <a:solidFill>
              <a:srgbClr val="A5A5A5"/>
            </a:solidFill>
          </a:ln>
          <a:effectLst/>
        </p:spPr>
      </p:pic>
      <p:pic>
        <p:nvPicPr>
          <p:cNvPr id="126" name="Picture 2" descr="V:\Комитет проектной деятельности\Проекты\запруднова ев.jpg"/>
          <p:cNvPicPr>
            <a:picLocks noChangeAspect="1" noChangeArrowheads="1"/>
          </p:cNvPicPr>
          <p:nvPr/>
        </p:nvPicPr>
        <p:blipFill rotWithShape="1">
          <a:blip r:embed="rId16" cstate="print"/>
          <a:srcRect b="23994"/>
          <a:stretch/>
        </p:blipFill>
        <p:spPr bwMode="auto">
          <a:xfrm>
            <a:off x="10595218" y="118752"/>
            <a:ext cx="480050" cy="450000"/>
          </a:xfrm>
          <a:prstGeom prst="ellipse">
            <a:avLst/>
          </a:prstGeom>
          <a:ln w="3175" cap="rnd">
            <a:solidFill>
              <a:srgbClr val="A5A5A5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8" name="Овал 77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252515" y="2854414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F46BECBB-5413-4BB1-932B-32AC1EFAD03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63" y="386331"/>
            <a:ext cx="289150" cy="280775"/>
          </a:xfrm>
          <a:prstGeom prst="rect">
            <a:avLst/>
          </a:prstGeom>
        </p:spPr>
      </p:pic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143185" y="2903982"/>
            <a:ext cx="1647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на 2020 год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459311" y="3311867"/>
            <a:ext cx="848392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30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811850" y="3165592"/>
            <a:ext cx="4518493" cy="64633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dirty="0"/>
              <a:t>Оказано не менее 30,0 тыс. услуг 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</a:t>
            </a:r>
            <a:r>
              <a:rPr lang="ru-RU" sz="900" dirty="0" smtClean="0"/>
              <a:t>НКО</a:t>
            </a:r>
            <a:endParaRPr lang="ru-RU" sz="900" dirty="0"/>
          </a:p>
        </p:txBody>
      </p:sp>
      <p:graphicFrame>
        <p:nvGraphicFramePr>
          <p:cNvPr id="58" name="Таблица 57">
            <a:extLst>
              <a:ext uri="{FF2B5EF4-FFF2-40B4-BE49-F238E27FC236}">
                <a16:creationId xmlns:a16="http://schemas.microsoft.com/office/drawing/2014/main" id="{A6CA8010-CDA8-4444-A334-36806BE81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986199"/>
              </p:ext>
            </p:extLst>
          </p:nvPr>
        </p:nvGraphicFramePr>
        <p:xfrm>
          <a:off x="725728" y="2201035"/>
          <a:ext cx="5835222" cy="630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24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275224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3513392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  <a:gridCol w="614549">
                  <a:extLst>
                    <a:ext uri="{9D8B030D-6E8A-4147-A177-3AD203B41FA5}">
                      <a16:colId xmlns:a16="http://schemas.microsoft.com/office/drawing/2014/main" val="3910691592"/>
                    </a:ext>
                  </a:extLst>
                </a:gridCol>
                <a:gridCol w="585285">
                  <a:extLst>
                    <a:ext uri="{9D8B030D-6E8A-4147-A177-3AD203B41FA5}">
                      <a16:colId xmlns:a16="http://schemas.microsoft.com/office/drawing/2014/main" val="824839461"/>
                    </a:ext>
                  </a:extLst>
                </a:gridCol>
                <a:gridCol w="571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01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граждан, положительно оценивших качество услуг психолого-педагогической, методической и консультативной помощи, от общего числа обратившихся за получением услуги, </a:t>
                      </a:r>
                      <a:r>
                        <a:rPr lang="ru-RU" sz="900" b="0" kern="1200" baseline="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проц</a:t>
                      </a:r>
                      <a:endParaRPr lang="ru-RU" sz="9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19214"/>
                  </a:ext>
                </a:extLst>
              </a:tr>
            </a:tbl>
          </a:graphicData>
        </a:graphic>
      </p:graphicFrame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819B7F91-59F1-459A-9B4C-D666B97AC9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98600" y="2435325"/>
            <a:ext cx="119360" cy="119360"/>
          </a:xfrm>
          <a:prstGeom prst="rect">
            <a:avLst/>
          </a:prstGeom>
        </p:spPr>
      </p:pic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931472" y="929376"/>
            <a:ext cx="8322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31.01.2020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C82EEBE4-89C9-476D-80D4-56F4B18AC3C9}"/>
              </a:ext>
            </a:extLst>
          </p:cNvPr>
          <p:cNvSpPr/>
          <p:nvPr/>
        </p:nvSpPr>
        <p:spPr>
          <a:xfrm>
            <a:off x="7170657" y="1392386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ФИНАНСИРОВАНИЕ ПРОЕКТА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г., млн. руб. ОБ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1887A8B8-4CBE-4668-876B-0C3A2108DE72}"/>
              </a:ext>
            </a:extLst>
          </p:cNvPr>
          <p:cNvSpPr/>
          <p:nvPr/>
        </p:nvSpPr>
        <p:spPr>
          <a:xfrm>
            <a:off x="10848512" y="1496488"/>
            <a:ext cx="722812" cy="2188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0,066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048776" y="2880844"/>
            <a:ext cx="430276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 (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31.01.2020)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199680" y="3973096"/>
            <a:ext cx="3410148" cy="54575"/>
            <a:chOff x="789215" y="913615"/>
            <a:chExt cx="2846771" cy="36000"/>
          </a:xfrm>
        </p:grpSpPr>
        <p:cxnSp>
          <p:nvCxnSpPr>
            <p:cNvPr id="67" name="Прямая соединительная линия 66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>
              <a:off x="811043" y="930489"/>
              <a:ext cx="2824943" cy="0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Овал 67"/>
            <p:cNvSpPr/>
            <p:nvPr/>
          </p:nvSpPr>
          <p:spPr>
            <a:xfrm>
              <a:off x="789215" y="913615"/>
              <a:ext cx="45079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389561" y="3142454"/>
            <a:ext cx="5576688" cy="78483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900" dirty="0"/>
              <a:t>Приказом Минпросвещения России № 599 от 11.11.22019г. «Об утверждении перечня юридических лиц-победителей конкурсного отбора на предоставление в 2020 году из федерального бюджета грантов в форме субсидий</a:t>
            </a:r>
            <a:r>
              <a:rPr lang="ru-RU" sz="900" dirty="0" smtClean="0"/>
              <a:t>» определен ГБУ </a:t>
            </a:r>
            <a:r>
              <a:rPr lang="ru-RU" sz="900" dirty="0"/>
              <a:t>ВО «Центр психолого-педагогической и социальной поддержки» (софинансирование областного бюджета – 66,0 тыс.руб.)*департаментом образования администрации области отслеживается освоение переданных </a:t>
            </a:r>
            <a:r>
              <a:rPr lang="ru-RU" sz="900" dirty="0" smtClean="0"/>
              <a:t>ГБУ, освоение  </a:t>
            </a:r>
            <a:r>
              <a:rPr lang="ru-RU" sz="900" dirty="0"/>
              <a:t>за январь составляет 0</a:t>
            </a:r>
            <a:r>
              <a:rPr lang="ru-RU" sz="900" dirty="0" smtClean="0"/>
              <a:t>%</a:t>
            </a:r>
            <a:endParaRPr lang="ru-RU" sz="900" dirty="0"/>
          </a:p>
        </p:txBody>
      </p:sp>
      <p:sp>
        <p:nvSpPr>
          <p:cNvPr id="71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 txBox="1">
            <a:spLocks/>
          </p:cNvSpPr>
          <p:nvPr/>
        </p:nvSpPr>
        <p:spPr>
          <a:xfrm>
            <a:off x="275653" y="3968604"/>
            <a:ext cx="3549576" cy="355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Результаты с участием ОМСу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258754" y="4256712"/>
            <a:ext cx="11585302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800" dirty="0"/>
              <a:t>В 19 муниципальных образованиях области </a:t>
            </a:r>
            <a:r>
              <a:rPr lang="ru-RU" sz="800" dirty="0" smtClean="0"/>
              <a:t>созданы </a:t>
            </a:r>
            <a:r>
              <a:rPr lang="ru-RU" sz="800" dirty="0"/>
              <a:t>консультационные пункты для оказания услуг :</a:t>
            </a:r>
          </a:p>
          <a:p>
            <a:r>
              <a:rPr lang="ru-RU" sz="800" dirty="0"/>
              <a:t>1 г. Владимир ГБУ ВО «Центр психолого-педагогической и социальной поддержки»</a:t>
            </a:r>
          </a:p>
          <a:p>
            <a:r>
              <a:rPr lang="ru-RU" sz="800" dirty="0" smtClean="0"/>
              <a:t>2 г</a:t>
            </a:r>
            <a:r>
              <a:rPr lang="ru-RU" sz="800" dirty="0"/>
              <a:t>. </a:t>
            </a:r>
            <a:r>
              <a:rPr lang="ru-RU" sz="800" dirty="0" smtClean="0"/>
              <a:t>Гусь-Хрустальный «</a:t>
            </a:r>
            <a:r>
              <a:rPr lang="ru-RU" sz="800" dirty="0"/>
              <a:t>Гусь-Хрустальный центр психолого-педагогического и социального сопровождения»</a:t>
            </a:r>
          </a:p>
          <a:p>
            <a:r>
              <a:rPr lang="ru-RU" sz="800" dirty="0"/>
              <a:t>3г. Ковров Социально-психологическая служба при УО администрации г. Коврова</a:t>
            </a:r>
          </a:p>
          <a:p>
            <a:r>
              <a:rPr lang="ru-RU" sz="800" dirty="0"/>
              <a:t>4 о. </a:t>
            </a:r>
            <a:r>
              <a:rPr lang="ru-RU" sz="800" dirty="0" smtClean="0"/>
              <a:t>Муром, Муромский </a:t>
            </a:r>
            <a:r>
              <a:rPr lang="ru-RU" sz="800" dirty="0"/>
              <a:t>район МКУ ДО «Детский оздоровительно-образовательный «Социально-педагогический центр»</a:t>
            </a:r>
          </a:p>
          <a:p>
            <a:r>
              <a:rPr lang="ru-RU" sz="800" dirty="0"/>
              <a:t>5 ЗАТО г. Радужный МБОУДО Центр внешкольной работы «Лад»</a:t>
            </a:r>
          </a:p>
          <a:p>
            <a:r>
              <a:rPr lang="ru-RU" sz="800" dirty="0" smtClean="0"/>
              <a:t>6 Александровский </a:t>
            </a:r>
            <a:r>
              <a:rPr lang="ru-RU" sz="800" dirty="0"/>
              <a:t>район МБУДО «Александровский районный центр дополнительного образования «Дар»</a:t>
            </a:r>
          </a:p>
          <a:p>
            <a:r>
              <a:rPr lang="ru-RU" sz="800" dirty="0"/>
              <a:t>7 Вязниковский район МБУ ДО «Центр дополнительного образования для детей» (районный центр психолого-педагогической помощи детям «Содействие»)</a:t>
            </a:r>
          </a:p>
          <a:p>
            <a:r>
              <a:rPr lang="ru-RU" sz="800" dirty="0"/>
              <a:t>8 Гороховецкий район МБУДО ЦДТ «Росинка»</a:t>
            </a:r>
          </a:p>
          <a:p>
            <a:r>
              <a:rPr lang="ru-RU" sz="800" dirty="0"/>
              <a:t>9Гусь-Хрустальный </a:t>
            </a:r>
            <a:r>
              <a:rPr lang="ru-RU" sz="800" dirty="0" smtClean="0"/>
              <a:t>район МБОУ </a:t>
            </a:r>
            <a:r>
              <a:rPr lang="ru-RU" sz="800" dirty="0"/>
              <a:t>«Курловская средняя общеобразовательная школа»</a:t>
            </a:r>
          </a:p>
          <a:p>
            <a:r>
              <a:rPr lang="ru-RU" sz="800" dirty="0"/>
              <a:t>10Камешковский район МБДОО детский сад «Светлячок»</a:t>
            </a:r>
          </a:p>
          <a:p>
            <a:r>
              <a:rPr lang="ru-RU" sz="800" dirty="0"/>
              <a:t>11Киржачский район  МБДОУ детский сад № 5 </a:t>
            </a:r>
          </a:p>
          <a:p>
            <a:r>
              <a:rPr lang="ru-RU" sz="800" dirty="0"/>
              <a:t>12Кольчугинский район МБДОУ «Центр развития ребенка – детский сад № 16 «Золотой ключик», «Кольчугинский центр психолого-педагогического и социального сопровождения»</a:t>
            </a:r>
          </a:p>
          <a:p>
            <a:r>
              <a:rPr lang="ru-RU" sz="800" dirty="0"/>
              <a:t>13Ковровский район  ГКУ ВО «Мелеховский детский дом»</a:t>
            </a:r>
          </a:p>
          <a:p>
            <a:r>
              <a:rPr lang="ru-RU" sz="800" dirty="0"/>
              <a:t>14Меленковский район МБДОУ детский сад № 11 г. Меленки</a:t>
            </a:r>
          </a:p>
          <a:p>
            <a:r>
              <a:rPr lang="ru-RU" sz="800" dirty="0"/>
              <a:t>15Селивановский район «Селивановский центр психолого-педагогического и социального сопровождения»</a:t>
            </a:r>
          </a:p>
          <a:p>
            <a:r>
              <a:rPr lang="ru-RU" sz="800" dirty="0"/>
              <a:t>16Собинский район ГКУ ВО «Собинский детский дом им. С.М. Кирова»</a:t>
            </a:r>
          </a:p>
          <a:p>
            <a:r>
              <a:rPr lang="ru-RU" sz="800" dirty="0"/>
              <a:t>17Судогодский район МБУДО «Центр внешкольной работы»</a:t>
            </a:r>
          </a:p>
          <a:p>
            <a:r>
              <a:rPr lang="ru-RU" sz="800" dirty="0"/>
              <a:t>18Суздальский район МБУ ДО «Центр дополнительного образования «Исток»</a:t>
            </a:r>
          </a:p>
          <a:p>
            <a:r>
              <a:rPr lang="ru-RU" sz="800" dirty="0"/>
              <a:t>19Юрьев-Польский район МБОУ «Детский сад № 4 «Улыбка» комбинированного вида</a:t>
            </a:r>
          </a:p>
        </p:txBody>
      </p:sp>
    </p:spTree>
    <p:extLst>
      <p:ext uri="{BB962C8B-B14F-4D97-AF65-F5344CB8AC3E}">
        <p14:creationId xmlns:p14="http://schemas.microsoft.com/office/powerpoint/2010/main" val="136966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92" y="232221"/>
            <a:ext cx="3236993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ОБРАЗОВАНИЕ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566112"/>
            <a:ext cx="5637829" cy="36000"/>
            <a:chOff x="789215" y="913615"/>
            <a:chExt cx="5637829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44" y="921853"/>
              <a:ext cx="5616000" cy="8636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36000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6D79802-6DEA-462D-A26E-77BBCF6A392D}"/>
              </a:ext>
            </a:extLst>
          </p:cNvPr>
          <p:cNvSpPr/>
          <p:nvPr/>
        </p:nvSpPr>
        <p:spPr>
          <a:xfrm>
            <a:off x="199680" y="134209"/>
            <a:ext cx="574958" cy="574958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BE40D7F-F152-491E-A863-83B237D11E6D}"/>
              </a:ext>
            </a:extLst>
          </p:cNvPr>
          <p:cNvCxnSpPr>
            <a:endCxn id="6" idx="0"/>
          </p:cNvCxnSpPr>
          <p:nvPr/>
        </p:nvCxnSpPr>
        <p:spPr>
          <a:xfrm>
            <a:off x="487159" y="0"/>
            <a:ext cx="0" cy="13420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B7AFA88-9BD0-492E-9874-E60A3A3E2BFF}"/>
              </a:ext>
            </a:extLst>
          </p:cNvPr>
          <p:cNvCxnSpPr>
            <a:stCxn id="6" idx="4"/>
          </p:cNvCxnSpPr>
          <p:nvPr/>
        </p:nvCxnSpPr>
        <p:spPr>
          <a:xfrm>
            <a:off x="487159" y="709167"/>
            <a:ext cx="0" cy="108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>
            <a:extLst>
              <a:ext uri="{FF2B5EF4-FFF2-40B4-BE49-F238E27FC236}">
                <a16:creationId xmlns:a16="http://schemas.microsoft.com/office/drawing/2014/main" id="{8B4D6BA2-11DF-4E7D-9247-6B75CF0B5759}"/>
              </a:ext>
            </a:extLst>
          </p:cNvPr>
          <p:cNvSpPr/>
          <p:nvPr/>
        </p:nvSpPr>
        <p:spPr>
          <a:xfrm>
            <a:off x="252238" y="818602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5BE30559-9FF9-43F4-82B9-E50A16DADB3B}"/>
              </a:ext>
            </a:extLst>
          </p:cNvPr>
          <p:cNvCxnSpPr/>
          <p:nvPr/>
        </p:nvCxnSpPr>
        <p:spPr>
          <a:xfrm>
            <a:off x="474770" y="1272757"/>
            <a:ext cx="0" cy="7200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>
            <a:extLst>
              <a:ext uri="{FF2B5EF4-FFF2-40B4-BE49-F238E27FC236}">
                <a16:creationId xmlns:a16="http://schemas.microsoft.com/office/drawing/2014/main" id="{99E85557-4518-4A0C-B2FD-E0F4F7FEBB6B}"/>
              </a:ext>
            </a:extLst>
          </p:cNvPr>
          <p:cNvSpPr/>
          <p:nvPr/>
        </p:nvSpPr>
        <p:spPr>
          <a:xfrm>
            <a:off x="239849" y="1338650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53606511-8518-4809-BED3-5349B2CA414F}"/>
              </a:ext>
            </a:extLst>
          </p:cNvPr>
          <p:cNvCxnSpPr>
            <a:cxnSpLocks/>
          </p:cNvCxnSpPr>
          <p:nvPr/>
        </p:nvCxnSpPr>
        <p:spPr>
          <a:xfrm>
            <a:off x="6942838" y="-11750"/>
            <a:ext cx="0" cy="293576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>
            <a:extLst>
              <a:ext uri="{FF2B5EF4-FFF2-40B4-BE49-F238E27FC236}">
                <a16:creationId xmlns:a16="http://schemas.microsoft.com/office/drawing/2014/main" id="{48A133A1-D7D0-45C4-BE74-7721D01E0E8D}"/>
              </a:ext>
            </a:extLst>
          </p:cNvPr>
          <p:cNvSpPr/>
          <p:nvPr/>
        </p:nvSpPr>
        <p:spPr>
          <a:xfrm>
            <a:off x="6709378" y="290799"/>
            <a:ext cx="466921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F46BECBB-5413-4BB1-932B-32AC1EFAD0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63" y="386331"/>
            <a:ext cx="289150" cy="280775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D5942AAB-27CC-4086-80D0-2BAA8D0195D4}"/>
              </a:ext>
            </a:extLst>
          </p:cNvPr>
          <p:cNvSpPr txBox="1"/>
          <p:nvPr/>
        </p:nvSpPr>
        <p:spPr>
          <a:xfrm>
            <a:off x="997092" y="31966"/>
            <a:ext cx="214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НАЦИОНАЛЬНЫЙ ПРОЕКТ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1BBA47F0-C1A4-442B-AA77-A5077D0C4562}"/>
              </a:ext>
            </a:extLst>
          </p:cNvPr>
          <p:cNvSpPr/>
          <p:nvPr/>
        </p:nvSpPr>
        <p:spPr>
          <a:xfrm>
            <a:off x="7491070" y="553751"/>
            <a:ext cx="7232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1" name="Рисунок 130">
            <a:extLst>
              <a:ext uri="{FF2B5EF4-FFF2-40B4-BE49-F238E27FC236}">
                <a16:creationId xmlns:a16="http://schemas.microsoft.com/office/drawing/2014/main" id="{68E62C0D-F6AB-4CA6-9008-8A5D0D6F09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01" y="1407479"/>
            <a:ext cx="324000" cy="324000"/>
          </a:xfrm>
          <a:prstGeom prst="rect">
            <a:avLst/>
          </a:prstGeom>
        </p:spPr>
      </p:pic>
      <p:sp>
        <p:nvSpPr>
          <p:cNvPr id="136" name="Прямоугольник 135">
            <a:extLst>
              <a:ext uri="{FF2B5EF4-FFF2-40B4-BE49-F238E27FC236}">
                <a16:creationId xmlns:a16="http://schemas.microsoft.com/office/drawing/2014/main" id="{F6775AA7-5407-4CDC-BB9E-FE965E3F7FA6}"/>
              </a:ext>
            </a:extLst>
          </p:cNvPr>
          <p:cNvSpPr/>
          <p:nvPr/>
        </p:nvSpPr>
        <p:spPr>
          <a:xfrm>
            <a:off x="761128" y="815361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ЦЕЛЕВЫЕ ПОКАЗАТЕЛИ ПРОЕКТА НА 31.12.2020</a:t>
            </a:r>
          </a:p>
        </p:txBody>
      </p:sp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291503" y="790064"/>
            <a:ext cx="5293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9" name="Рисунок 118">
            <a:extLst>
              <a:ext uri="{FF2B5EF4-FFF2-40B4-BE49-F238E27FC236}">
                <a16:creationId xmlns:a16="http://schemas.microsoft.com/office/drawing/2014/main" id="{819B7F91-59F1-459A-9B4C-D666B97AC9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808282" y="1559831"/>
            <a:ext cx="119360" cy="119360"/>
          </a:xfrm>
          <a:prstGeom prst="rect">
            <a:avLst/>
          </a:prstGeom>
        </p:spPr>
      </p:pic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8D1865A0-9FE0-45EF-AB85-333F61A74A90}"/>
              </a:ext>
            </a:extLst>
          </p:cNvPr>
          <p:cNvSpPr/>
          <p:nvPr/>
        </p:nvSpPr>
        <p:spPr>
          <a:xfrm>
            <a:off x="8776026" y="525713"/>
            <a:ext cx="11512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РУКОВОДИТЕЛЬ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F63E8EBB-DFF6-4E11-98E2-0952CC7D5BDF}"/>
              </a:ext>
            </a:extLst>
          </p:cNvPr>
          <p:cNvSpPr/>
          <p:nvPr/>
        </p:nvSpPr>
        <p:spPr>
          <a:xfrm>
            <a:off x="8569185" y="678313"/>
            <a:ext cx="13203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О.А. БЕЛЯЕВА</a:t>
            </a:r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785CDF6E-1F63-47F5-A8C0-8339CE1A8342}"/>
              </a:ext>
            </a:extLst>
          </p:cNvPr>
          <p:cNvSpPr/>
          <p:nvPr/>
        </p:nvSpPr>
        <p:spPr>
          <a:xfrm>
            <a:off x="8634685" y="822565"/>
            <a:ext cx="1502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Директор департамента образования администрации области</a:t>
            </a:r>
          </a:p>
        </p:txBody>
      </p:sp>
      <p:pic>
        <p:nvPicPr>
          <p:cNvPr id="123" name="Рисунок 122">
            <a:extLst>
              <a:ext uri="{FF2B5EF4-FFF2-40B4-BE49-F238E27FC236}">
                <a16:creationId xmlns:a16="http://schemas.microsoft.com/office/drawing/2014/main" id="{53C568F2-902B-45BE-A642-10CEBE3CA1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099241" y="2055904"/>
            <a:ext cx="119360" cy="119360"/>
          </a:xfrm>
          <a:prstGeom prst="rect">
            <a:avLst/>
          </a:prstGeom>
        </p:spPr>
      </p:pic>
      <p:pic>
        <p:nvPicPr>
          <p:cNvPr id="72" name="Рисунок 71">
            <a:extLst>
              <a:ext uri="{FF2B5EF4-FFF2-40B4-BE49-F238E27FC236}">
                <a16:creationId xmlns:a16="http://schemas.microsoft.com/office/drawing/2014/main" id="{DACF8B2D-A762-4701-BD95-E1F5E207E4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" y="248127"/>
            <a:ext cx="363555" cy="363555"/>
          </a:xfrm>
          <a:prstGeom prst="rect">
            <a:avLst/>
          </a:prstGeom>
        </p:spPr>
      </p:pic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18419FEC-BD58-4418-B906-CF5700379DAC}"/>
              </a:ext>
            </a:extLst>
          </p:cNvPr>
          <p:cNvSpPr txBox="1">
            <a:spLocks/>
          </p:cNvSpPr>
          <p:nvPr/>
        </p:nvSpPr>
        <p:spPr>
          <a:xfrm>
            <a:off x="9352005" y="64686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86A98-B6C9-4FE0-92A2-10397A8B854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5BE30559-9FF9-43F4-82B9-E50A16DADB3B}"/>
              </a:ext>
            </a:extLst>
          </p:cNvPr>
          <p:cNvCxnSpPr>
            <a:stCxn id="56" idx="0"/>
            <a:endCxn id="56" idx="0"/>
          </p:cNvCxnSpPr>
          <p:nvPr/>
        </p:nvCxnSpPr>
        <p:spPr>
          <a:xfrm>
            <a:off x="451042" y="3041026"/>
            <a:ext cx="0" cy="0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72" y="3134758"/>
            <a:ext cx="279996" cy="279996"/>
          </a:xfrm>
          <a:prstGeom prst="rect">
            <a:avLst/>
          </a:prstGeom>
        </p:spPr>
      </p:pic>
      <p:sp>
        <p:nvSpPr>
          <p:cNvPr id="56" name="Овал 55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224343" y="3041026"/>
            <a:ext cx="453397" cy="453397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AF5F01D4-70F5-48CB-8B4C-B59AC7078AB0}"/>
              </a:ext>
            </a:extLst>
          </p:cNvPr>
          <p:cNvSpPr/>
          <p:nvPr/>
        </p:nvSpPr>
        <p:spPr>
          <a:xfrm>
            <a:off x="767678" y="3356574"/>
            <a:ext cx="3740735" cy="170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 ПРОЕКТА НА 31.12.2020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93246" y="4019282"/>
            <a:ext cx="5712861" cy="507831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/>
              <a:t>100% образовательных организаций, реализующих основные и (или) дополнительные общеобразовательные программы, обновили информационное наполнение и функциональные возможности открытых и общедоступных информационных ресурсов (официальных сайтов в сети "Интернет")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F1A1C9AB-D0CA-4557-8DF4-CF6B9AEAFD15}"/>
              </a:ext>
            </a:extLst>
          </p:cNvPr>
          <p:cNvCxnSpPr>
            <a:cxnSpLocks/>
            <a:stCxn id="56" idx="4"/>
            <a:endCxn id="66" idx="4"/>
          </p:cNvCxnSpPr>
          <p:nvPr/>
        </p:nvCxnSpPr>
        <p:spPr>
          <a:xfrm flipH="1">
            <a:off x="434973" y="3494423"/>
            <a:ext cx="16069" cy="500763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208274" y="3541789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0F9001C0-F601-4FEB-8CC2-5C344BB9530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96" y="896565"/>
            <a:ext cx="244214" cy="244214"/>
          </a:xfrm>
          <a:prstGeom prst="rect">
            <a:avLst/>
          </a:prstGeom>
        </p:spPr>
      </p:pic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29F81EED-D684-4E51-BFB9-1FCF9B7A13C8}"/>
              </a:ext>
            </a:extLst>
          </p:cNvPr>
          <p:cNvSpPr/>
          <p:nvPr/>
        </p:nvSpPr>
        <p:spPr>
          <a:xfrm>
            <a:off x="715446" y="672700"/>
            <a:ext cx="365700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71636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ЦИФРОВАЯ ОБРАЗОВАТЕЛЬНАЯ СРЕДА</a:t>
            </a:r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B5DDFCD6-9376-4FC2-AA2F-9BE4754CC3C6}"/>
              </a:ext>
            </a:extLst>
          </p:cNvPr>
          <p:cNvSpPr/>
          <p:nvPr/>
        </p:nvSpPr>
        <p:spPr>
          <a:xfrm>
            <a:off x="10269640" y="575246"/>
            <a:ext cx="12779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АДМИНИСТРАТОР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0995C0C6-93F1-45DD-B7B9-2F6A87CD0C14}"/>
              </a:ext>
            </a:extLst>
          </p:cNvPr>
          <p:cNvSpPr/>
          <p:nvPr/>
        </p:nvSpPr>
        <p:spPr>
          <a:xfrm>
            <a:off x="10035848" y="857953"/>
            <a:ext cx="1948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заместитель директора департамента образования администрации области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BEA6BD8E-F259-477F-B395-C9F7DB2426CA}"/>
              </a:ext>
            </a:extLst>
          </p:cNvPr>
          <p:cNvSpPr/>
          <p:nvPr/>
        </p:nvSpPr>
        <p:spPr>
          <a:xfrm>
            <a:off x="10236171" y="724637"/>
            <a:ext cx="133997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М.Ю.СОЛОВЬЕВ</a:t>
            </a:r>
          </a:p>
        </p:txBody>
      </p:sp>
      <p:pic>
        <p:nvPicPr>
          <p:cNvPr id="1026" name="Picture 2" descr="V:\Комитет проектной деятельности\Проекты\Соловьев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07073" y="101198"/>
            <a:ext cx="392417" cy="450000"/>
          </a:xfrm>
          <a:prstGeom prst="ellipse">
            <a:avLst/>
          </a:prstGeom>
          <a:ln w="3175" cap="rnd">
            <a:solidFill>
              <a:srgbClr val="B2B2B2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39B2D6E3-961A-4B6A-A4E8-14FDBE2C87C6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207" r="-7873" b="15983"/>
          <a:stretch/>
        </p:blipFill>
        <p:spPr>
          <a:xfrm>
            <a:off x="9126192" y="125119"/>
            <a:ext cx="453397" cy="453397"/>
          </a:xfrm>
          <a:prstGeom prst="ellipse">
            <a:avLst/>
          </a:prstGeom>
          <a:ln w="3175" cap="rnd">
            <a:solidFill>
              <a:srgbClr val="A5A5A5"/>
            </a:solidFill>
          </a:ln>
          <a:effectLst/>
        </p:spPr>
      </p:pic>
      <p:graphicFrame>
        <p:nvGraphicFramePr>
          <p:cNvPr id="50" name="Таблица 49">
            <a:extLst>
              <a:ext uri="{FF2B5EF4-FFF2-40B4-BE49-F238E27FC236}">
                <a16:creationId xmlns:a16="http://schemas.microsoft.com/office/drawing/2014/main" id="{A6CA8010-CDA8-4444-A334-36806BE81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300867"/>
              </p:ext>
            </p:extLst>
          </p:nvPr>
        </p:nvGraphicFramePr>
        <p:xfrm>
          <a:off x="774640" y="1198218"/>
          <a:ext cx="5558783" cy="2158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00">
                  <a:extLst>
                    <a:ext uri="{9D8B030D-6E8A-4147-A177-3AD203B41FA5}">
                      <a16:colId xmlns:a16="http://schemas.microsoft.com/office/drawing/2014/main" val="341054733"/>
                    </a:ext>
                  </a:extLst>
                </a:gridCol>
                <a:gridCol w="301008">
                  <a:extLst>
                    <a:ext uri="{9D8B030D-6E8A-4147-A177-3AD203B41FA5}">
                      <a16:colId xmlns:a16="http://schemas.microsoft.com/office/drawing/2014/main" val="2904458485"/>
                    </a:ext>
                  </a:extLst>
                </a:gridCol>
                <a:gridCol w="3489009">
                  <a:extLst>
                    <a:ext uri="{9D8B030D-6E8A-4147-A177-3AD203B41FA5}">
                      <a16:colId xmlns:a16="http://schemas.microsoft.com/office/drawing/2014/main" val="1165296507"/>
                    </a:ext>
                  </a:extLst>
                </a:gridCol>
                <a:gridCol w="452387">
                  <a:extLst>
                    <a:ext uri="{9D8B030D-6E8A-4147-A177-3AD203B41FA5}">
                      <a16:colId xmlns:a16="http://schemas.microsoft.com/office/drawing/2014/main" val="3910691592"/>
                    </a:ext>
                  </a:extLst>
                </a:gridCol>
                <a:gridCol w="490889">
                  <a:extLst>
                    <a:ext uri="{9D8B030D-6E8A-4147-A177-3AD203B41FA5}">
                      <a16:colId xmlns:a16="http://schemas.microsoft.com/office/drawing/2014/main" val="824839461"/>
                    </a:ext>
                  </a:extLst>
                </a:gridCol>
                <a:gridCol w="567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91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обучающихся по программам общего образования, дополнительного образования для детей и среднего профессионального образования, для которых формируется цифровой образовательный профиль и индивидуальный план обучения с использованием федеральной информационно-сервисной платформы цифровой образовательной среды, в общем числе обучающихся по указанным программам,%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19214"/>
                  </a:ext>
                </a:extLst>
              </a:tr>
              <a:tr h="1079178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образовательных организаций, реализующих программы общего образования, дополнительного образования детей и среднего профессионального образования, осуществляющих образовательную деятельность с использованием федеральной информационно-сервисной платформы цифровой образовательной среды, в общем числе образовательных организаций, %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972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87336"/>
              </p:ext>
            </p:extLst>
          </p:nvPr>
        </p:nvGraphicFramePr>
        <p:xfrm>
          <a:off x="6436668" y="1935074"/>
          <a:ext cx="5695837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6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7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671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rgbClr val="716363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8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обучающихся по программам общего образования и среднего профессионального образования, использующих федеральную информационно-сервисную платформу цифровой образовательной среды для "горизонтального" обучения и неформального образования, в общем числе обучающихся по указанным программам, %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2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"одного окна" ("Современная цифровая образовательная среда в Российской Федерации"), в общем числе педагогических работников общего образования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71636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b="0" kern="1200" dirty="0">
                        <a:solidFill>
                          <a:srgbClr val="7163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4514909" y="803228"/>
            <a:ext cx="816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11110191" y="1550761"/>
            <a:ext cx="5293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F1A1C9AB-D0CA-4557-8DF4-CF6B9AEAFD15}"/>
              </a:ext>
            </a:extLst>
          </p:cNvPr>
          <p:cNvCxnSpPr>
            <a:cxnSpLocks/>
          </p:cNvCxnSpPr>
          <p:nvPr/>
        </p:nvCxnSpPr>
        <p:spPr>
          <a:xfrm flipH="1">
            <a:off x="412271" y="4007033"/>
            <a:ext cx="16072" cy="2333466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197576" y="4020472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73" name="Овал 72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193608" y="4523531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185884" y="5021746"/>
            <a:ext cx="453397" cy="432899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83556" y="4866923"/>
            <a:ext cx="5732240" cy="507831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/>
              <a:t>Для не менее чем 25000 детей, обучающихся в 25 % общеобразовательных организаций , расположенных на территории Владимирской области, в основные общеобразовательные программы внедрены современные цифровые </a:t>
            </a:r>
            <a:r>
              <a:rPr lang="ru-RU" sz="900" dirty="0" smtClean="0"/>
              <a:t>технологии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(5% от общего числа образовательных организаций –пилотные площадки)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93763" y="3616138"/>
            <a:ext cx="5720535" cy="369332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/>
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 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21047" y="5518430"/>
            <a:ext cx="5716362" cy="646331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/>
              <a:t>100 % образовательных организаций, расположенных на территории Владимирской области обеспечены Интернет-соединением со скоростью соединения не менее 100Мб/c – для образовательных организаций, расположенных в городах, 50Мб/c – для образовательных организаций, расположенных в сельской местности и в поселках городского типа, а также гарантированным интернет-трафиком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Овал 86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193608" y="5569852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13541" y="6211114"/>
            <a:ext cx="5723127" cy="369332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/>
              <a:t>Не менее 2000 работников, привлекаемых к осуществлению образовательной деятельности, прошли повышение квалификации с целью повышения их компетенций в области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современных технологий 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458958" y="4057824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40%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6472619" y="4975019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470451" y="3625854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470451" y="5647915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32%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470451" y="6211114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300</a:t>
            </a:r>
          </a:p>
        </p:txBody>
      </p:sp>
      <p:sp>
        <p:nvSpPr>
          <p:cNvPr id="81" name="Овал 80">
            <a:extLst>
              <a:ext uri="{FF2B5EF4-FFF2-40B4-BE49-F238E27FC236}">
                <a16:creationId xmlns:a16="http://schemas.microsoft.com/office/drawing/2014/main" id="{6EB03974-1DA2-45D9-BCD6-84E77B1D1C55}"/>
              </a:ext>
            </a:extLst>
          </p:cNvPr>
          <p:cNvSpPr/>
          <p:nvPr/>
        </p:nvSpPr>
        <p:spPr>
          <a:xfrm>
            <a:off x="168980" y="6241914"/>
            <a:ext cx="453397" cy="453397"/>
          </a:xfrm>
          <a:prstGeom prst="ellipse">
            <a:avLst/>
          </a:prstGeom>
          <a:solidFill>
            <a:schemeClr val="bg1"/>
          </a:solidFill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5444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89901" y="4579196"/>
            <a:ext cx="5701286" cy="230832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/>
              <a:t>Созданы центры цифрового образования детей "IT-куб"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458575" y="4469566"/>
            <a:ext cx="8483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5757448" y="801369"/>
            <a:ext cx="8322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Calibri"/>
              </a:rPr>
              <a:t>31.01.2020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11484942" y="1550293"/>
            <a:ext cx="84077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</a:t>
            </a:r>
          </a:p>
          <a:p>
            <a:pPr>
              <a:defRPr/>
            </a:pPr>
            <a:r>
              <a:rPr lang="ru-RU" sz="1100" dirty="0">
                <a:solidFill>
                  <a:prstClr val="black"/>
                </a:solidFill>
              </a:rPr>
              <a:t>31.01.2020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8F9A4A56-73CD-420C-8E96-C5B9F687CAFC}"/>
              </a:ext>
            </a:extLst>
          </p:cNvPr>
          <p:cNvSpPr/>
          <p:nvPr/>
        </p:nvSpPr>
        <p:spPr>
          <a:xfrm>
            <a:off x="6058987" y="3388843"/>
            <a:ext cx="1647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на 2020 год</a:t>
            </a:r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6E49D425-440E-409B-8D8A-F82B3818DE8C}"/>
              </a:ext>
            </a:extLst>
          </p:cNvPr>
          <p:cNvSpPr/>
          <p:nvPr/>
        </p:nvSpPr>
        <p:spPr>
          <a:xfrm>
            <a:off x="10386290" y="1575098"/>
            <a:ext cx="85988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БАЗОВОЕ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ЗНАЧЕНИЕ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435598" y="3565134"/>
            <a:ext cx="4696907" cy="369332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/>
              <a:t>230,07 </a:t>
            </a:r>
            <a:r>
              <a:rPr lang="ru-RU" sz="900" dirty="0" err="1">
                <a:solidFill>
                  <a:prstClr val="black"/>
                </a:solidFill>
              </a:rPr>
              <a:t>млн.руб</a:t>
            </a:r>
            <a:r>
              <a:rPr lang="ru-RU" sz="900" dirty="0">
                <a:solidFill>
                  <a:prstClr val="black"/>
                </a:solidFill>
              </a:rPr>
              <a:t> запланированы </a:t>
            </a:r>
            <a:r>
              <a:rPr lang="ru-RU" sz="900" dirty="0" smtClean="0">
                <a:solidFill>
                  <a:prstClr val="black"/>
                </a:solidFill>
              </a:rPr>
              <a:t>на внедрение ЦОС в области, закупку оборудования. Заключено </a:t>
            </a:r>
            <a:r>
              <a:rPr lang="ru-RU" sz="900" dirty="0">
                <a:solidFill>
                  <a:prstClr val="black"/>
                </a:solidFill>
              </a:rPr>
              <a:t>21 </a:t>
            </a:r>
            <a:r>
              <a:rPr lang="ru-RU" sz="900" dirty="0" smtClean="0">
                <a:solidFill>
                  <a:prstClr val="black"/>
                </a:solidFill>
              </a:rPr>
              <a:t>соглашение. Контрактация-0%</a:t>
            </a: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435598" y="4006767"/>
            <a:ext cx="4679076" cy="369332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>
                <a:solidFill>
                  <a:prstClr val="black"/>
                </a:solidFill>
              </a:rPr>
              <a:t>Выполнено </a:t>
            </a:r>
            <a:r>
              <a:rPr lang="ru-RU" sz="900" dirty="0" smtClean="0">
                <a:solidFill>
                  <a:prstClr val="black"/>
                </a:solidFill>
              </a:rPr>
              <a:t>34%. По </a:t>
            </a:r>
            <a:r>
              <a:rPr lang="ru-RU" sz="900" dirty="0">
                <a:solidFill>
                  <a:prstClr val="black"/>
                </a:solidFill>
              </a:rPr>
              <a:t>состоянию на отчетную дату </a:t>
            </a:r>
            <a:r>
              <a:rPr lang="ru-RU" sz="900" dirty="0" smtClean="0">
                <a:solidFill>
                  <a:prstClr val="black"/>
                </a:solidFill>
              </a:rPr>
              <a:t>обеспечено подключение 333 образовательных организаций</a:t>
            </a: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438422" y="5004947"/>
            <a:ext cx="4691257" cy="369332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>
                <a:solidFill>
                  <a:prstClr val="black"/>
                </a:solidFill>
              </a:rPr>
              <a:t>Утвержден </a:t>
            </a:r>
            <a:r>
              <a:rPr lang="ru-RU" sz="900" dirty="0" smtClean="0">
                <a:solidFill>
                  <a:prstClr val="black"/>
                </a:solidFill>
              </a:rPr>
              <a:t>перечень </a:t>
            </a:r>
            <a:r>
              <a:rPr lang="ru-RU" sz="900" dirty="0">
                <a:solidFill>
                  <a:prstClr val="black"/>
                </a:solidFill>
              </a:rPr>
              <a:t>пилотных образовательных организаций (не менее 5 % от общего числа образовательных </a:t>
            </a:r>
            <a:r>
              <a:rPr lang="ru-RU" sz="900" dirty="0" smtClean="0">
                <a:solidFill>
                  <a:prstClr val="black"/>
                </a:solidFill>
              </a:rPr>
              <a:t>организаций</a:t>
            </a:r>
            <a:r>
              <a:rPr lang="ru-RU" sz="900" dirty="0">
                <a:solidFill>
                  <a:prstClr val="black"/>
                </a:solidFill>
              </a:rPr>
              <a:t>).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443284" y="5460042"/>
            <a:ext cx="4709543" cy="646331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>
                <a:solidFill>
                  <a:prstClr val="black"/>
                </a:solidFill>
              </a:rPr>
              <a:t>На 25.12.2019 подключены 75 </a:t>
            </a:r>
            <a:r>
              <a:rPr lang="ru-RU" sz="900" dirty="0" smtClean="0">
                <a:solidFill>
                  <a:prstClr val="black"/>
                </a:solidFill>
              </a:rPr>
              <a:t>образовательных организаций из 374. </a:t>
            </a:r>
            <a:r>
              <a:rPr lang="ru-RU" sz="900" dirty="0">
                <a:solidFill>
                  <a:prstClr val="black"/>
                </a:solidFill>
              </a:rPr>
              <a:t>Из них со скоростью </a:t>
            </a:r>
            <a:r>
              <a:rPr lang="ru-RU" sz="900" dirty="0" err="1">
                <a:solidFill>
                  <a:prstClr val="black"/>
                </a:solidFill>
              </a:rPr>
              <a:t>интернет-соединения</a:t>
            </a:r>
            <a:r>
              <a:rPr lang="ru-RU" sz="900" dirty="0">
                <a:solidFill>
                  <a:prstClr val="black"/>
                </a:solidFill>
              </a:rPr>
              <a:t> более 50 Мб/с в </a:t>
            </a:r>
            <a:r>
              <a:rPr lang="ru-RU" sz="900" dirty="0" smtClean="0">
                <a:solidFill>
                  <a:prstClr val="black"/>
                </a:solidFill>
              </a:rPr>
              <a:t>сельской </a:t>
            </a:r>
            <a:r>
              <a:rPr lang="ru-RU" sz="900" dirty="0">
                <a:solidFill>
                  <a:prstClr val="black"/>
                </a:solidFill>
              </a:rPr>
              <a:t>местности 25 образовательные </a:t>
            </a:r>
            <a:r>
              <a:rPr lang="ru-RU" sz="900" dirty="0" smtClean="0">
                <a:solidFill>
                  <a:prstClr val="black"/>
                </a:solidFill>
              </a:rPr>
              <a:t>организации</a:t>
            </a:r>
            <a:r>
              <a:rPr lang="ru-RU" sz="900" dirty="0">
                <a:solidFill>
                  <a:prstClr val="black"/>
                </a:solidFill>
              </a:rPr>
              <a:t>. В городской местности со </a:t>
            </a:r>
            <a:r>
              <a:rPr lang="ru-RU" sz="900" dirty="0" smtClean="0">
                <a:solidFill>
                  <a:prstClr val="black"/>
                </a:solidFill>
              </a:rPr>
              <a:t>скоростью </a:t>
            </a:r>
            <a:r>
              <a:rPr lang="ru-RU" sz="900" dirty="0" err="1">
                <a:solidFill>
                  <a:prstClr val="black"/>
                </a:solidFill>
              </a:rPr>
              <a:t>интернет-соединения</a:t>
            </a:r>
            <a:r>
              <a:rPr lang="ru-RU" sz="900" dirty="0">
                <a:solidFill>
                  <a:prstClr val="black"/>
                </a:solidFill>
              </a:rPr>
              <a:t> более 100 Мб/с  подключено 50 образовательных </a:t>
            </a:r>
            <a:r>
              <a:rPr lang="ru-RU" sz="900" dirty="0" smtClean="0">
                <a:solidFill>
                  <a:prstClr val="black"/>
                </a:solidFill>
              </a:rPr>
              <a:t>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443284" y="6275772"/>
            <a:ext cx="4715110" cy="369332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>
                <a:solidFill>
                  <a:prstClr val="black"/>
                </a:solidFill>
              </a:rPr>
              <a:t>444 работника </a:t>
            </a:r>
            <a:r>
              <a:rPr lang="ru-RU" sz="900" dirty="0">
                <a:solidFill>
                  <a:prstClr val="black"/>
                </a:solidFill>
              </a:rPr>
              <a:t>прошли повышение </a:t>
            </a:r>
            <a:r>
              <a:rPr lang="ru-RU" sz="900" dirty="0" smtClean="0">
                <a:solidFill>
                  <a:prstClr val="black"/>
                </a:solidFill>
              </a:rPr>
              <a:t>квалификации на базе ГАОУ ДПО ВИРО. </a:t>
            </a:r>
            <a:r>
              <a:rPr lang="ru-RU" sz="900" dirty="0" smtClean="0"/>
              <a:t>В 2020 году запланировано обучение не менее 200 работников.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549211" y="3355818"/>
            <a:ext cx="41467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  (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31.01.2020)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7438213" y="4421141"/>
            <a:ext cx="4700930" cy="507831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dirty="0" smtClean="0"/>
              <a:t>13,26</a:t>
            </a:r>
            <a:r>
              <a:rPr lang="ru-RU" sz="900" dirty="0" smtClean="0">
                <a:solidFill>
                  <a:prstClr val="black"/>
                </a:solidFill>
              </a:rPr>
              <a:t> </a:t>
            </a:r>
            <a:r>
              <a:rPr lang="ru-RU" sz="900" dirty="0" err="1">
                <a:solidFill>
                  <a:prstClr val="black"/>
                </a:solidFill>
              </a:rPr>
              <a:t>млн.руб</a:t>
            </a:r>
            <a:r>
              <a:rPr lang="ru-RU" sz="900" dirty="0">
                <a:solidFill>
                  <a:prstClr val="black"/>
                </a:solidFill>
              </a:rPr>
              <a:t> запланированы </a:t>
            </a:r>
            <a:r>
              <a:rPr lang="ru-RU" sz="900" dirty="0" smtClean="0">
                <a:solidFill>
                  <a:prstClr val="black"/>
                </a:solidFill>
              </a:rPr>
              <a:t>на </a:t>
            </a:r>
            <a:r>
              <a:rPr lang="ru-RU" sz="900" dirty="0"/>
              <a:t>закупки товаров, работ, услуг для создания центра цифрового образования «IТ-куб»</a:t>
            </a:r>
            <a:r>
              <a:rPr lang="ru-RU" sz="900" dirty="0" smtClean="0">
                <a:solidFill>
                  <a:prstClr val="black"/>
                </a:solidFill>
              </a:rPr>
              <a:t> на базе ГБПОУ </a:t>
            </a:r>
            <a:r>
              <a:rPr lang="ru-RU" sz="900" dirty="0">
                <a:solidFill>
                  <a:prstClr val="black"/>
                </a:solidFill>
              </a:rPr>
              <a:t>ВО «</a:t>
            </a:r>
            <a:r>
              <a:rPr lang="ru-RU" sz="900" dirty="0" smtClean="0">
                <a:solidFill>
                  <a:prstClr val="black"/>
                </a:solidFill>
              </a:rPr>
              <a:t>Владимирский </a:t>
            </a:r>
            <a:r>
              <a:rPr lang="ru-RU" sz="900" dirty="0">
                <a:solidFill>
                  <a:prstClr val="black"/>
                </a:solidFill>
              </a:rPr>
              <a:t>политехнический колледж</a:t>
            </a:r>
            <a:r>
              <a:rPr lang="ru-RU" sz="900" dirty="0" smtClean="0">
                <a:solidFill>
                  <a:prstClr val="black"/>
                </a:solidFill>
              </a:rPr>
              <a:t>»</a:t>
            </a:r>
            <a:r>
              <a:rPr lang="ru-RU" sz="900" dirty="0">
                <a:solidFill>
                  <a:prstClr val="black"/>
                </a:solidFill>
              </a:rPr>
              <a:t>.</a:t>
            </a:r>
            <a:r>
              <a:rPr lang="en-US" sz="900" dirty="0" smtClean="0">
                <a:solidFill>
                  <a:prstClr val="black"/>
                </a:solidFill>
              </a:rPr>
              <a:t> </a:t>
            </a:r>
            <a:r>
              <a:rPr lang="ru-RU" sz="900" dirty="0" smtClean="0">
                <a:solidFill>
                  <a:prstClr val="black"/>
                </a:solidFill>
              </a:rPr>
              <a:t>Контрактация-0%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C82EEBE4-89C9-476D-80D4-56F4B18AC3C9}"/>
              </a:ext>
            </a:extLst>
          </p:cNvPr>
          <p:cNvSpPr/>
          <p:nvPr/>
        </p:nvSpPr>
        <p:spPr>
          <a:xfrm>
            <a:off x="6794489" y="1366350"/>
            <a:ext cx="3705330" cy="45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ФИНАНСИРОВАНИЕ ПРОЕКТА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г., млн. руб. </a:t>
            </a:r>
            <a:r>
              <a:rPr lang="ru-RU" sz="1200" dirty="0">
                <a:solidFill>
                  <a:sysClr val="windowText" lastClr="000000"/>
                </a:solidFill>
              </a:rPr>
              <a:t>местные бюджеты 1,8941 млн. руб.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1887A8B8-4CBE-4668-876B-0C3A2108DE72}"/>
              </a:ext>
            </a:extLst>
          </p:cNvPr>
          <p:cNvSpPr/>
          <p:nvPr/>
        </p:nvSpPr>
        <p:spPr>
          <a:xfrm>
            <a:off x="10236171" y="1343461"/>
            <a:ext cx="945257" cy="2188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dirty="0" smtClean="0">
                <a:solidFill>
                  <a:srgbClr val="554444"/>
                </a:solidFill>
              </a:rPr>
              <a:t>241,4414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544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C82EEBE4-89C9-476D-80D4-56F4B18AC3C9}"/>
              </a:ext>
            </a:extLst>
          </p:cNvPr>
          <p:cNvSpPr/>
          <p:nvPr/>
        </p:nvSpPr>
        <p:spPr>
          <a:xfrm>
            <a:off x="7093512" y="3311199"/>
            <a:ext cx="3705330" cy="272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990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6AC26-CA32-4B50-B9A0-11236F7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353" y="517705"/>
            <a:ext cx="5048184" cy="355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>Результаты с участием </a:t>
            </a:r>
            <a:r>
              <a:rPr lang="ru-RU" altLang="ru-RU" sz="2000" b="1" dirty="0" smtClean="0">
                <a:solidFill>
                  <a:srgbClr val="554444"/>
                </a:solidFill>
                <a:cs typeface="Calibri" panose="020F0502020204030204" pitchFamily="34" charset="0"/>
              </a:rPr>
              <a:t>ОМСу</a:t>
            </a:r>
            <a: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  <a:t/>
            </a:r>
            <a:br>
              <a:rPr lang="ru-RU" altLang="ru-RU" sz="2000" b="1" dirty="0">
                <a:solidFill>
                  <a:srgbClr val="554444"/>
                </a:solidFill>
                <a:cs typeface="Calibri" panose="020F0502020204030204" pitchFamily="34" charset="0"/>
              </a:rPr>
            </a:br>
            <a:endParaRPr lang="ru-RU" altLang="ru-RU" sz="2000" b="1" dirty="0">
              <a:solidFill>
                <a:srgbClr val="554444"/>
              </a:solidFill>
              <a:cs typeface="Calibri" panose="020F050202020403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C2A0970-F944-458E-ADB0-231DDE54956A}"/>
              </a:ext>
            </a:extLst>
          </p:cNvPr>
          <p:cNvGrpSpPr/>
          <p:nvPr/>
        </p:nvGrpSpPr>
        <p:grpSpPr>
          <a:xfrm>
            <a:off x="798840" y="919012"/>
            <a:ext cx="3410148" cy="54575"/>
            <a:chOff x="789215" y="913615"/>
            <a:chExt cx="2846771" cy="3600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160D7C3-A973-4338-AA3E-B7C63BDB2C67}"/>
                </a:ext>
              </a:extLst>
            </p:cNvPr>
            <p:cNvCxnSpPr>
              <a:cxnSpLocks/>
            </p:cNvCxnSpPr>
            <p:nvPr/>
          </p:nvCxnSpPr>
          <p:spPr>
            <a:xfrm>
              <a:off x="811043" y="930489"/>
              <a:ext cx="2824943" cy="0"/>
            </a:xfrm>
            <a:prstGeom prst="line">
              <a:avLst/>
            </a:prstGeom>
            <a:ln>
              <a:solidFill>
                <a:srgbClr val="9B8E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789215" y="913615"/>
              <a:ext cx="45079" cy="36000"/>
            </a:xfrm>
            <a:prstGeom prst="ellipse">
              <a:avLst/>
            </a:prstGeom>
            <a:solidFill>
              <a:srgbClr val="716363"/>
            </a:solidFill>
            <a:ln>
              <a:solidFill>
                <a:srgbClr val="716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2BB65FE-2B10-44E7-AD7C-AEB8A67C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2005" y="6468613"/>
            <a:ext cx="2743200" cy="365125"/>
          </a:xfrm>
        </p:spPr>
        <p:txBody>
          <a:bodyPr/>
          <a:lstStyle/>
          <a:p>
            <a:fld id="{63A86A98-B6C9-4FE0-92A2-10397A8B85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5" name="Прямоугольник: усеченные верхние углы 3">
            <a:extLst>
              <a:ext uri="{FF2B5EF4-FFF2-40B4-BE49-F238E27FC236}">
                <a16:creationId xmlns:a16="http://schemas.microsoft.com/office/drawing/2014/main" id="{82D9981D-A58D-46E6-9900-24B8E8085A7A}"/>
              </a:ext>
            </a:extLst>
          </p:cNvPr>
          <p:cNvSpPr/>
          <p:nvPr/>
        </p:nvSpPr>
        <p:spPr>
          <a:xfrm>
            <a:off x="6429375" y="6536912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28BDBD"/>
          </a:solidFill>
          <a:ln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  АДМИНИСТРАЦИЯ ВЛАДИМИРСКОЙ ОБЛАСТИ</a:t>
            </a:r>
          </a:p>
        </p:txBody>
      </p:sp>
      <p:sp>
        <p:nvSpPr>
          <p:cNvPr id="196" name="Параллелограмм 5">
            <a:extLst>
              <a:ext uri="{FF2B5EF4-FFF2-40B4-BE49-F238E27FC236}">
                <a16:creationId xmlns:a16="http://schemas.microsoft.com/office/drawing/2014/main" id="{F57243E1-0BB6-41F8-82D6-8CF5B0C841F8}"/>
              </a:ext>
            </a:extLst>
          </p:cNvPr>
          <p:cNvSpPr/>
          <p:nvPr/>
        </p:nvSpPr>
        <p:spPr>
          <a:xfrm>
            <a:off x="11415235" y="6536911"/>
            <a:ext cx="828676" cy="351197"/>
          </a:xfrm>
          <a:custGeom>
            <a:avLst/>
            <a:gdLst>
              <a:gd name="connsiteX0" fmla="*/ 0 w 1472295"/>
              <a:gd name="connsiteY0" fmla="*/ 319794 h 319794"/>
              <a:gd name="connsiteX1" fmla="*/ 79949 w 1472295"/>
              <a:gd name="connsiteY1" fmla="*/ 0 h 319794"/>
              <a:gd name="connsiteX2" fmla="*/ 1472295 w 1472295"/>
              <a:gd name="connsiteY2" fmla="*/ 0 h 319794"/>
              <a:gd name="connsiteX3" fmla="*/ 1392347 w 1472295"/>
              <a:gd name="connsiteY3" fmla="*/ 319794 h 319794"/>
              <a:gd name="connsiteX4" fmla="*/ 0 w 1472295"/>
              <a:gd name="connsiteY4" fmla="*/ 319794 h 319794"/>
              <a:gd name="connsiteX0" fmla="*/ 0 w 1558020"/>
              <a:gd name="connsiteY0" fmla="*/ 329319 h 329319"/>
              <a:gd name="connsiteX1" fmla="*/ 165674 w 1558020"/>
              <a:gd name="connsiteY1" fmla="*/ 0 h 329319"/>
              <a:gd name="connsiteX2" fmla="*/ 1558020 w 1558020"/>
              <a:gd name="connsiteY2" fmla="*/ 0 h 329319"/>
              <a:gd name="connsiteX3" fmla="*/ 1478072 w 1558020"/>
              <a:gd name="connsiteY3" fmla="*/ 319794 h 329319"/>
              <a:gd name="connsiteX4" fmla="*/ 0 w 1558020"/>
              <a:gd name="connsiteY4" fmla="*/ 329319 h 329319"/>
              <a:gd name="connsiteX0" fmla="*/ 0 w 1529445"/>
              <a:gd name="connsiteY0" fmla="*/ 329319 h 329319"/>
              <a:gd name="connsiteX1" fmla="*/ 165674 w 1529445"/>
              <a:gd name="connsiteY1" fmla="*/ 0 h 329319"/>
              <a:gd name="connsiteX2" fmla="*/ 1529445 w 1529445"/>
              <a:gd name="connsiteY2" fmla="*/ 9525 h 329319"/>
              <a:gd name="connsiteX3" fmla="*/ 1478072 w 1529445"/>
              <a:gd name="connsiteY3" fmla="*/ 319794 h 329319"/>
              <a:gd name="connsiteX4" fmla="*/ 0 w 1529445"/>
              <a:gd name="connsiteY4" fmla="*/ 329319 h 329319"/>
              <a:gd name="connsiteX0" fmla="*/ 0 w 1491345"/>
              <a:gd name="connsiteY0" fmla="*/ 329319 h 329319"/>
              <a:gd name="connsiteX1" fmla="*/ 165674 w 1491345"/>
              <a:gd name="connsiteY1" fmla="*/ 0 h 329319"/>
              <a:gd name="connsiteX2" fmla="*/ 1491345 w 1491345"/>
              <a:gd name="connsiteY2" fmla="*/ 0 h 329319"/>
              <a:gd name="connsiteX3" fmla="*/ 1478072 w 1491345"/>
              <a:gd name="connsiteY3" fmla="*/ 319794 h 329319"/>
              <a:gd name="connsiteX4" fmla="*/ 0 w 1491345"/>
              <a:gd name="connsiteY4" fmla="*/ 329319 h 329319"/>
              <a:gd name="connsiteX0" fmla="*/ 0 w 1491345"/>
              <a:gd name="connsiteY0" fmla="*/ 329319 h 338844"/>
              <a:gd name="connsiteX1" fmla="*/ 165674 w 1491345"/>
              <a:gd name="connsiteY1" fmla="*/ 0 h 338844"/>
              <a:gd name="connsiteX2" fmla="*/ 1491345 w 1491345"/>
              <a:gd name="connsiteY2" fmla="*/ 0 h 338844"/>
              <a:gd name="connsiteX3" fmla="*/ 889936 w 1491345"/>
              <a:gd name="connsiteY3" fmla="*/ 338844 h 338844"/>
              <a:gd name="connsiteX4" fmla="*/ 0 w 1491345"/>
              <a:gd name="connsiteY4" fmla="*/ 329319 h 338844"/>
              <a:gd name="connsiteX0" fmla="*/ 0 w 913712"/>
              <a:gd name="connsiteY0" fmla="*/ 329319 h 338844"/>
              <a:gd name="connsiteX1" fmla="*/ 165674 w 913712"/>
              <a:gd name="connsiteY1" fmla="*/ 0 h 338844"/>
              <a:gd name="connsiteX2" fmla="*/ 913712 w 913712"/>
              <a:gd name="connsiteY2" fmla="*/ 0 h 338844"/>
              <a:gd name="connsiteX3" fmla="*/ 889936 w 913712"/>
              <a:gd name="connsiteY3" fmla="*/ 338844 h 338844"/>
              <a:gd name="connsiteX4" fmla="*/ 0 w 913712"/>
              <a:gd name="connsiteY4" fmla="*/ 329319 h 33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712" h="338844">
                <a:moveTo>
                  <a:pt x="0" y="329319"/>
                </a:moveTo>
                <a:lnTo>
                  <a:pt x="165674" y="0"/>
                </a:lnTo>
                <a:lnTo>
                  <a:pt x="913712" y="0"/>
                </a:lnTo>
                <a:lnTo>
                  <a:pt x="889936" y="338844"/>
                </a:lnTo>
                <a:lnTo>
                  <a:pt x="0" y="329319"/>
                </a:lnTo>
                <a:close/>
              </a:path>
            </a:pathLst>
          </a:cu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7" name="Номер слайда 2">
            <a:extLst>
              <a:ext uri="{FF2B5EF4-FFF2-40B4-BE49-F238E27FC236}">
                <a16:creationId xmlns:a16="http://schemas.microsoft.com/office/drawing/2014/main" id="{5A4E1EFE-5799-456A-94CD-F62BC809BF5C}"/>
              </a:ext>
            </a:extLst>
          </p:cNvPr>
          <p:cNvSpPr txBox="1">
            <a:spLocks/>
          </p:cNvSpPr>
          <p:nvPr/>
        </p:nvSpPr>
        <p:spPr>
          <a:xfrm>
            <a:off x="9299257" y="6525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A86A98-B6C9-4FE0-92A2-10397A8B854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8" name="Прямоугольник: усеченные верхние углы 3">
            <a:extLst>
              <a:ext uri="{FF2B5EF4-FFF2-40B4-BE49-F238E27FC236}">
                <a16:creationId xmlns:a16="http://schemas.microsoft.com/office/drawing/2014/main" id="{3BB850AD-8A88-41FE-855B-C88E56DA9744}"/>
              </a:ext>
            </a:extLst>
          </p:cNvPr>
          <p:cNvSpPr/>
          <p:nvPr/>
        </p:nvSpPr>
        <p:spPr>
          <a:xfrm flipH="1" flipV="1">
            <a:off x="-72803" y="-50689"/>
            <a:ext cx="5814536" cy="341479"/>
          </a:xfrm>
          <a:custGeom>
            <a:avLst/>
            <a:gdLst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39000 w 7239000"/>
              <a:gd name="connsiteY4" fmla="*/ 1655929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275994 w 7239000"/>
              <a:gd name="connsiteY0" fmla="*/ 0 h 1655929"/>
              <a:gd name="connsiteX1" fmla="*/ 6963006 w 7239000"/>
              <a:gd name="connsiteY1" fmla="*/ 0 h 1655929"/>
              <a:gd name="connsiteX2" fmla="*/ 7239000 w 7239000"/>
              <a:gd name="connsiteY2" fmla="*/ 275994 h 1655929"/>
              <a:gd name="connsiteX3" fmla="*/ 7239000 w 7239000"/>
              <a:gd name="connsiteY3" fmla="*/ 1655929 h 1655929"/>
              <a:gd name="connsiteX4" fmla="*/ 7219950 w 7239000"/>
              <a:gd name="connsiteY4" fmla="*/ 274804 h 1655929"/>
              <a:gd name="connsiteX5" fmla="*/ 0 w 7239000"/>
              <a:gd name="connsiteY5" fmla="*/ 1655929 h 1655929"/>
              <a:gd name="connsiteX6" fmla="*/ 0 w 7239000"/>
              <a:gd name="connsiteY6" fmla="*/ 1655929 h 1655929"/>
              <a:gd name="connsiteX7" fmla="*/ 0 w 7239000"/>
              <a:gd name="connsiteY7" fmla="*/ 275994 h 1655929"/>
              <a:gd name="connsiteX8" fmla="*/ 275994 w 7239000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28575 w 7267575"/>
              <a:gd name="connsiteY5" fmla="*/ 1655929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1655929"/>
              <a:gd name="connsiteX1" fmla="*/ 6991581 w 7267575"/>
              <a:gd name="connsiteY1" fmla="*/ 0 h 1655929"/>
              <a:gd name="connsiteX2" fmla="*/ 7267575 w 7267575"/>
              <a:gd name="connsiteY2" fmla="*/ 275994 h 1655929"/>
              <a:gd name="connsiteX3" fmla="*/ 7267575 w 7267575"/>
              <a:gd name="connsiteY3" fmla="*/ 1655929 h 1655929"/>
              <a:gd name="connsiteX4" fmla="*/ 7248525 w 7267575"/>
              <a:gd name="connsiteY4" fmla="*/ 274804 h 1655929"/>
              <a:gd name="connsiteX5" fmla="*/ 0 w 7267575"/>
              <a:gd name="connsiteY5" fmla="*/ 312904 h 1655929"/>
              <a:gd name="connsiteX6" fmla="*/ 0 w 7267575"/>
              <a:gd name="connsiteY6" fmla="*/ 312904 h 1655929"/>
              <a:gd name="connsiteX7" fmla="*/ 28575 w 7267575"/>
              <a:gd name="connsiteY7" fmla="*/ 275994 h 1655929"/>
              <a:gd name="connsiteX8" fmla="*/ 304569 w 7267575"/>
              <a:gd name="connsiteY8" fmla="*/ 0 h 1655929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7248525 w 7267575"/>
              <a:gd name="connsiteY4" fmla="*/ 274804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7248525 w 7267575"/>
              <a:gd name="connsiteY3" fmla="*/ 293854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7267575"/>
              <a:gd name="connsiteY0" fmla="*/ 0 h 312904"/>
              <a:gd name="connsiteX1" fmla="*/ 6991581 w 7267575"/>
              <a:gd name="connsiteY1" fmla="*/ 0 h 312904"/>
              <a:gd name="connsiteX2" fmla="*/ 7267575 w 7267575"/>
              <a:gd name="connsiteY2" fmla="*/ 275994 h 312904"/>
              <a:gd name="connsiteX3" fmla="*/ 6962775 w 7267575"/>
              <a:gd name="connsiteY3" fmla="*/ 74779 h 312904"/>
              <a:gd name="connsiteX4" fmla="*/ 6953250 w 7267575"/>
              <a:gd name="connsiteY4" fmla="*/ 227179 h 312904"/>
              <a:gd name="connsiteX5" fmla="*/ 0 w 7267575"/>
              <a:gd name="connsiteY5" fmla="*/ 312904 h 312904"/>
              <a:gd name="connsiteX6" fmla="*/ 0 w 7267575"/>
              <a:gd name="connsiteY6" fmla="*/ 312904 h 312904"/>
              <a:gd name="connsiteX7" fmla="*/ 28575 w 7267575"/>
              <a:gd name="connsiteY7" fmla="*/ 275994 h 312904"/>
              <a:gd name="connsiteX8" fmla="*/ 304569 w 7267575"/>
              <a:gd name="connsiteY8" fmla="*/ 0 h 312904"/>
              <a:gd name="connsiteX0" fmla="*/ 304569 w 6991581"/>
              <a:gd name="connsiteY0" fmla="*/ 0 h 312904"/>
              <a:gd name="connsiteX1" fmla="*/ 6991581 w 6991581"/>
              <a:gd name="connsiteY1" fmla="*/ 0 h 312904"/>
              <a:gd name="connsiteX2" fmla="*/ 6972300 w 6991581"/>
              <a:gd name="connsiteY2" fmla="*/ 18819 h 312904"/>
              <a:gd name="connsiteX3" fmla="*/ 6962775 w 6991581"/>
              <a:gd name="connsiteY3" fmla="*/ 74779 h 312904"/>
              <a:gd name="connsiteX4" fmla="*/ 6953250 w 6991581"/>
              <a:gd name="connsiteY4" fmla="*/ 227179 h 312904"/>
              <a:gd name="connsiteX5" fmla="*/ 0 w 6991581"/>
              <a:gd name="connsiteY5" fmla="*/ 312904 h 312904"/>
              <a:gd name="connsiteX6" fmla="*/ 0 w 6991581"/>
              <a:gd name="connsiteY6" fmla="*/ 312904 h 312904"/>
              <a:gd name="connsiteX7" fmla="*/ 28575 w 6991581"/>
              <a:gd name="connsiteY7" fmla="*/ 275994 h 312904"/>
              <a:gd name="connsiteX8" fmla="*/ 304569 w 6991581"/>
              <a:gd name="connsiteY8" fmla="*/ 0 h 312904"/>
              <a:gd name="connsiteX0" fmla="*/ 304569 w 6991581"/>
              <a:gd name="connsiteY0" fmla="*/ 0 h 341479"/>
              <a:gd name="connsiteX1" fmla="*/ 6991581 w 6991581"/>
              <a:gd name="connsiteY1" fmla="*/ 0 h 341479"/>
              <a:gd name="connsiteX2" fmla="*/ 6972300 w 6991581"/>
              <a:gd name="connsiteY2" fmla="*/ 18819 h 341479"/>
              <a:gd name="connsiteX3" fmla="*/ 6962775 w 6991581"/>
              <a:gd name="connsiteY3" fmla="*/ 74779 h 341479"/>
              <a:gd name="connsiteX4" fmla="*/ 6953250 w 6991581"/>
              <a:gd name="connsiteY4" fmla="*/ 341479 h 341479"/>
              <a:gd name="connsiteX5" fmla="*/ 0 w 6991581"/>
              <a:gd name="connsiteY5" fmla="*/ 312904 h 341479"/>
              <a:gd name="connsiteX6" fmla="*/ 0 w 6991581"/>
              <a:gd name="connsiteY6" fmla="*/ 312904 h 341479"/>
              <a:gd name="connsiteX7" fmla="*/ 28575 w 6991581"/>
              <a:gd name="connsiteY7" fmla="*/ 275994 h 341479"/>
              <a:gd name="connsiteX8" fmla="*/ 304569 w 6991581"/>
              <a:gd name="connsiteY8" fmla="*/ 0 h 3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1581" h="341479">
                <a:moveTo>
                  <a:pt x="304569" y="0"/>
                </a:moveTo>
                <a:lnTo>
                  <a:pt x="6991581" y="0"/>
                </a:lnTo>
                <a:lnTo>
                  <a:pt x="6972300" y="18819"/>
                </a:lnTo>
                <a:lnTo>
                  <a:pt x="6962775" y="74779"/>
                </a:lnTo>
                <a:lnTo>
                  <a:pt x="6953250" y="341479"/>
                </a:lnTo>
                <a:lnTo>
                  <a:pt x="0" y="312904"/>
                </a:lnTo>
                <a:lnTo>
                  <a:pt x="0" y="312904"/>
                </a:lnTo>
                <a:lnTo>
                  <a:pt x="28575" y="275994"/>
                </a:lnTo>
                <a:lnTo>
                  <a:pt x="304569" y="0"/>
                </a:lnTo>
                <a:close/>
              </a:path>
            </a:pathLst>
          </a:custGeom>
          <a:solidFill>
            <a:srgbClr val="E5A661"/>
          </a:solidFill>
          <a:ln>
            <a:solidFill>
              <a:srgbClr val="E5A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white"/>
                </a:solidFill>
              </a:rPr>
              <a:t>   </a:t>
            </a:r>
          </a:p>
        </p:txBody>
      </p:sp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20FEA30A-5927-4645-BF18-4F5D1D9F10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/>
          </a:blip>
          <a:srcRect r="4731"/>
          <a:stretch/>
        </p:blipFill>
        <p:spPr>
          <a:xfrm>
            <a:off x="9274499" y="10372"/>
            <a:ext cx="2926667" cy="1017722"/>
          </a:xfrm>
          <a:prstGeom prst="rect">
            <a:avLst/>
          </a:prstGeom>
        </p:spPr>
      </p:pic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AC66FDE-6D79-49AD-A751-7E3571C3A884}"/>
              </a:ext>
            </a:extLst>
          </p:cNvPr>
          <p:cNvCxnSpPr>
            <a:cxnSpLocks/>
            <a:stCxn id="33" idx="4"/>
            <a:endCxn id="30" idx="0"/>
          </p:cNvCxnSpPr>
          <p:nvPr/>
        </p:nvCxnSpPr>
        <p:spPr>
          <a:xfrm flipH="1">
            <a:off x="324274" y="910680"/>
            <a:ext cx="36135" cy="4116459"/>
          </a:xfrm>
          <a:prstGeom prst="line">
            <a:avLst/>
          </a:prstGeom>
          <a:ln w="19050">
            <a:solidFill>
              <a:srgbClr val="28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Овал 163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47546" y="1024920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47546" y="2318726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26274" y="5027139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8AFB7F12-38ED-4F9F-8A54-CA6C37AD429E}"/>
              </a:ext>
            </a:extLst>
          </p:cNvPr>
          <p:cNvSpPr/>
          <p:nvPr/>
        </p:nvSpPr>
        <p:spPr>
          <a:xfrm>
            <a:off x="133710" y="469209"/>
            <a:ext cx="453397" cy="441471"/>
          </a:xfrm>
          <a:prstGeom prst="ellipse">
            <a:avLst/>
          </a:prstGeom>
          <a:noFill/>
          <a:ln w="19050">
            <a:solidFill>
              <a:srgbClr val="28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BB84F14-7D8D-421B-8714-944BD107A7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28BD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5" y="555390"/>
            <a:ext cx="279996" cy="279996"/>
          </a:xfrm>
          <a:prstGeom prst="rect">
            <a:avLst/>
          </a:prstGeom>
        </p:spPr>
      </p:pic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C158D5CB-CF07-466A-9A0A-C5689C1492AF}"/>
              </a:ext>
            </a:extLst>
          </p:cNvPr>
          <p:cNvSpPr/>
          <p:nvPr/>
        </p:nvSpPr>
        <p:spPr>
          <a:xfrm>
            <a:off x="6450466" y="3225758"/>
            <a:ext cx="5578272" cy="5232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Участие 21 ОМС. </a:t>
            </a:r>
            <a:r>
              <a:rPr lang="ru-RU" sz="1400" dirty="0" smtClean="0"/>
              <a:t>Определен </a:t>
            </a:r>
            <a:r>
              <a:rPr lang="ru-RU" sz="1400" dirty="0"/>
              <a:t>перечень пилотных </a:t>
            </a:r>
            <a:r>
              <a:rPr lang="ru-RU" sz="1400" dirty="0" smtClean="0"/>
              <a:t>площадок для </a:t>
            </a:r>
            <a:r>
              <a:rPr lang="ru-RU" sz="1400" dirty="0"/>
              <a:t>организации работы по достижению </a:t>
            </a:r>
            <a:r>
              <a:rPr lang="ru-RU" sz="1400" dirty="0" smtClean="0"/>
              <a:t>показателя.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01221" y="2013815"/>
            <a:ext cx="5631813" cy="116955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100 % образовательных организаций, реализующих основные и (или) дополнительные общеобразовательные программы, обновили информационное наполнение и функциональные возможности открытых и общедоступных информационных ресурсов (официальных сайтов в сети "Интернет")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473846" y="2069384"/>
            <a:ext cx="5421358" cy="73866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Участие 21 ОМС. 333 образовательных </a:t>
            </a:r>
            <a:r>
              <a:rPr lang="ru-RU" sz="1400" dirty="0">
                <a:solidFill>
                  <a:prstClr val="black"/>
                </a:solidFill>
              </a:rPr>
              <a:t>организации подключены </a:t>
            </a:r>
            <a:r>
              <a:rPr lang="ru-RU" sz="1400" dirty="0" smtClean="0">
                <a:solidFill>
                  <a:prstClr val="black"/>
                </a:solidFill>
              </a:rPr>
              <a:t>к информационной системе </a:t>
            </a:r>
            <a:r>
              <a:rPr lang="ru-RU" sz="1400" dirty="0">
                <a:solidFill>
                  <a:prstClr val="black"/>
                </a:solidFill>
              </a:rPr>
              <a:t>«Платформа сайтов</a:t>
            </a:r>
            <a:r>
              <a:rPr lang="ru-RU" sz="1400" dirty="0" smtClean="0">
                <a:solidFill>
                  <a:prstClr val="black"/>
                </a:solidFill>
              </a:rPr>
              <a:t>» </a:t>
            </a:r>
            <a:r>
              <a:rPr lang="en-US" sz="1400" dirty="0">
                <a:solidFill>
                  <a:prstClr val="black"/>
                </a:solidFill>
                <a:hlinkClick r:id="rId5"/>
              </a:rPr>
              <a:t>https://</a:t>
            </a:r>
            <a:r>
              <a:rPr lang="ru-RU" sz="1400" dirty="0">
                <a:solidFill>
                  <a:prstClr val="black"/>
                </a:solidFill>
                <a:hlinkClick r:id="rId5"/>
              </a:rPr>
              <a:t>департамент.образование33.рф/</a:t>
            </a:r>
            <a:r>
              <a:rPr lang="en-US" sz="1400" dirty="0">
                <a:solidFill>
                  <a:prstClr val="black"/>
                </a:solidFill>
                <a:hlinkClick r:id="rId5"/>
              </a:rPr>
              <a:t>map</a:t>
            </a:r>
            <a:r>
              <a:rPr lang="en-US" sz="1400" dirty="0" smtClean="0">
                <a:solidFill>
                  <a:prstClr val="black"/>
                </a:solidFill>
                <a:hlinkClick r:id="rId5"/>
              </a:rPr>
              <a:t>/</a:t>
            </a:r>
            <a:r>
              <a:rPr lang="ru-RU" sz="1400" dirty="0" smtClean="0">
                <a:solidFill>
                  <a:prstClr val="black"/>
                </a:solidFill>
              </a:rPr>
              <a:t>   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585430" y="3225758"/>
            <a:ext cx="5620029" cy="116955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dirty="0"/>
              <a:t>Для не менее чем 25000 детей, обучающихся в 25 % общеобразовательных организаций , расположенных на территории Владимирской области, в основные общеобразовательные программы внедрены современные цифровые технологии </a:t>
            </a:r>
            <a:r>
              <a:rPr lang="ru-RU" sz="1400" dirty="0">
                <a:solidFill>
                  <a:prstClr val="black"/>
                </a:solidFill>
              </a:rPr>
              <a:t>(5% от общего числа образовательных организаций –пилотные площадки)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01221" y="4480093"/>
            <a:ext cx="5613246" cy="160043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100 </a:t>
            </a:r>
            <a:r>
              <a:rPr lang="ru-RU" sz="1400" dirty="0">
                <a:solidFill>
                  <a:prstClr val="black"/>
                </a:solidFill>
              </a:rPr>
              <a:t>% образовательных организаций, расположенных на территории Владимирской области обеспечены Интернет-соединением со скоростью соединения не менее 100Мб/c – для образовательных организаций, расположенных в городах, 50Мб/c – для образовательных организаций, расположенных в сельской местности и в поселках городского типа, а также гарантированным интернет-трафиком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450466" y="4471472"/>
            <a:ext cx="5421358" cy="116955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Участие 21 ОМС. </a:t>
            </a:r>
            <a:r>
              <a:rPr lang="ru-RU" sz="1400" dirty="0"/>
              <a:t>В </a:t>
            </a:r>
            <a:r>
              <a:rPr lang="ru-RU" sz="1400" dirty="0" smtClean="0"/>
              <a:t>2020 </a:t>
            </a:r>
            <a:r>
              <a:rPr lang="ru-RU" sz="1400" dirty="0"/>
              <a:t>году подключение запланировано в </a:t>
            </a:r>
            <a:r>
              <a:rPr lang="ru-RU" sz="1400" dirty="0" smtClean="0"/>
              <a:t> 8 ОМС: </a:t>
            </a:r>
            <a:r>
              <a:rPr lang="ru-RU" sz="1400" dirty="0"/>
              <a:t>В</a:t>
            </a:r>
            <a:r>
              <a:rPr lang="ru-RU" sz="1400" dirty="0" smtClean="0"/>
              <a:t>язниковский район, Гусь-Хрустальный район, Ковровский район, </a:t>
            </a:r>
            <a:r>
              <a:rPr lang="ru-RU" sz="1400" dirty="0" err="1" smtClean="0"/>
              <a:t>Киржачский</a:t>
            </a:r>
            <a:r>
              <a:rPr lang="ru-RU" sz="1400" dirty="0" smtClean="0"/>
              <a:t> район, </a:t>
            </a:r>
            <a:r>
              <a:rPr lang="ru-RU" sz="1400" dirty="0" err="1" smtClean="0"/>
              <a:t>Гороховецкий</a:t>
            </a:r>
            <a:r>
              <a:rPr lang="ru-RU" sz="1400" dirty="0" smtClean="0"/>
              <a:t> район, </a:t>
            </a:r>
            <a:r>
              <a:rPr lang="ru-RU" sz="1400" dirty="0" err="1" smtClean="0"/>
              <a:t>Судогодский</a:t>
            </a:r>
            <a:r>
              <a:rPr lang="ru-RU" sz="1400" dirty="0" smtClean="0"/>
              <a:t> район, Юрьев-Польский район, Суздальский район.</a:t>
            </a:r>
            <a:endParaRPr lang="ru-RU" sz="1400" dirty="0"/>
          </a:p>
          <a:p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50466" y="997140"/>
            <a:ext cx="57723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prstClr val="black"/>
                </a:solidFill>
              </a:rPr>
              <a:t>16 ОМС: </a:t>
            </a:r>
            <a:r>
              <a:rPr lang="ru-RU" sz="1400" dirty="0" err="1" smtClean="0">
                <a:solidFill>
                  <a:prstClr val="black"/>
                </a:solidFill>
              </a:rPr>
              <a:t>г.Владимир</a:t>
            </a:r>
            <a:r>
              <a:rPr lang="ru-RU" sz="1400" dirty="0">
                <a:solidFill>
                  <a:prstClr val="black"/>
                </a:solidFill>
              </a:rPr>
              <a:t>, г.Ковров, </a:t>
            </a:r>
            <a:r>
              <a:rPr lang="ru-RU" sz="1400" dirty="0" err="1">
                <a:solidFill>
                  <a:prstClr val="black"/>
                </a:solidFill>
              </a:rPr>
              <a:t>о.Муром</a:t>
            </a:r>
            <a:r>
              <a:rPr lang="ru-RU" sz="1400" dirty="0">
                <a:solidFill>
                  <a:prstClr val="black"/>
                </a:solidFill>
              </a:rPr>
              <a:t>, </a:t>
            </a:r>
            <a:r>
              <a:rPr lang="ru-RU" sz="1400" dirty="0" err="1">
                <a:solidFill>
                  <a:prstClr val="black"/>
                </a:solidFill>
              </a:rPr>
              <a:t>г.Гусь</a:t>
            </a:r>
            <a:r>
              <a:rPr lang="ru-RU" sz="1400" dirty="0">
                <a:solidFill>
                  <a:prstClr val="black"/>
                </a:solidFill>
              </a:rPr>
              <a:t>-Хрустальный, Александровский, Вязниковский, Гороховецкий, Камешковский, </a:t>
            </a:r>
            <a:r>
              <a:rPr lang="ru-RU" sz="1400" dirty="0" err="1">
                <a:solidFill>
                  <a:prstClr val="black"/>
                </a:solidFill>
              </a:rPr>
              <a:t>Киржачский</a:t>
            </a:r>
            <a:r>
              <a:rPr lang="ru-RU" sz="1400" dirty="0">
                <a:solidFill>
                  <a:prstClr val="black"/>
                </a:solidFill>
              </a:rPr>
              <a:t>, Ковровский, Кольчугинский, Петушинский, Собинский, </a:t>
            </a:r>
            <a:r>
              <a:rPr lang="ru-RU" sz="1400" dirty="0" err="1">
                <a:solidFill>
                  <a:prstClr val="black"/>
                </a:solidFill>
              </a:rPr>
              <a:t>Судогодский</a:t>
            </a:r>
            <a:r>
              <a:rPr lang="ru-RU" sz="1400" dirty="0" smtClean="0">
                <a:solidFill>
                  <a:prstClr val="black"/>
                </a:solidFill>
              </a:rPr>
              <a:t>, Суздальский, Юрьев-Польский.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FDC08E93-C93A-449B-9D42-7C52D8190C4B}"/>
              </a:ext>
            </a:extLst>
          </p:cNvPr>
          <p:cNvSpPr/>
          <p:nvPr/>
        </p:nvSpPr>
        <p:spPr>
          <a:xfrm>
            <a:off x="605674" y="1039126"/>
            <a:ext cx="5720535" cy="95410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dirty="0"/>
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87874703-81E3-4609-B19B-7A482139C586}"/>
              </a:ext>
            </a:extLst>
          </p:cNvPr>
          <p:cNvSpPr/>
          <p:nvPr/>
        </p:nvSpPr>
        <p:spPr>
          <a:xfrm>
            <a:off x="133684" y="3612533"/>
            <a:ext cx="396000" cy="396000"/>
          </a:xfrm>
          <a:prstGeom prst="ellipse">
            <a:avLst/>
          </a:prstGeom>
          <a:ln w="19050">
            <a:solidFill>
              <a:srgbClr val="46C6C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2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5566</Words>
  <Application>Microsoft Office PowerPoint</Application>
  <PresentationFormat>Широкоэкранный</PresentationFormat>
  <Paragraphs>658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1_Тема Office</vt:lpstr>
      <vt:lpstr>Презентация PowerPoint</vt:lpstr>
      <vt:lpstr>ОБРАЗОВАНИЕ</vt:lpstr>
      <vt:lpstr>ОБРАЗОВАНИЕ</vt:lpstr>
      <vt:lpstr>Результаты с участием ОМСу</vt:lpstr>
      <vt:lpstr>ОБРАЗОВАНИЕ</vt:lpstr>
      <vt:lpstr>Результаты с участием ОМСу</vt:lpstr>
      <vt:lpstr>ОБРАЗОВАНИЕ</vt:lpstr>
      <vt:lpstr>ОБРАЗОВАНИЕ</vt:lpstr>
      <vt:lpstr>Результаты с участием ОМСу </vt:lpstr>
      <vt:lpstr>ОБРАЗОВАНИЕ</vt:lpstr>
      <vt:lpstr>ОБРАЗОВАНИЕ</vt:lpstr>
      <vt:lpstr>Презентация PowerPoint</vt:lpstr>
      <vt:lpstr>СОЦИАЛЬНАЯ АКТИВНОСТЬ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Земляникина</dc:creator>
  <cp:lastModifiedBy>Проектный офис</cp:lastModifiedBy>
  <cp:revision>114</cp:revision>
  <cp:lastPrinted>2020-02-10T09:02:37Z</cp:lastPrinted>
  <dcterms:created xsi:type="dcterms:W3CDTF">2020-01-12T11:12:55Z</dcterms:created>
  <dcterms:modified xsi:type="dcterms:W3CDTF">2020-02-12T09:17:50Z</dcterms:modified>
</cp:coreProperties>
</file>